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Lst>
  <p:sldSz cy="6858000" cx="12192000"/>
  <p:notesSz cx="6858000" cy="9144000"/>
  <p:embeddedFontLst>
    <p:embeddedFont>
      <p:font typeface="Poppins"/>
      <p:regular r:id="rId80"/>
      <p:bold r:id="rId81"/>
      <p:italic r:id="rId82"/>
      <p:boldItalic r:id="rId83"/>
    </p:embeddedFont>
    <p:embeddedFont>
      <p:font typeface="Century Gothic"/>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8" roundtripDataSignature="AMtx7mg9vgNJS35H4kF9MaJ4rFdIv+jr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ECED3B5-4B1B-450A-8E87-CDF978078423}">
  <a:tblStyle styleId="{FECED3B5-4B1B-450A-8E87-CDF978078423}"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regular.fntdata"/><Relationship Id="rId83" Type="http://schemas.openxmlformats.org/officeDocument/2006/relationships/font" Target="fonts/Poppins-boldItalic.fntdata"/><Relationship Id="rId42" Type="http://schemas.openxmlformats.org/officeDocument/2006/relationships/slide" Target="slides/slide37.xml"/><Relationship Id="rId86" Type="http://schemas.openxmlformats.org/officeDocument/2006/relationships/font" Target="fonts/CenturyGothic-italic.fntdata"/><Relationship Id="rId41" Type="http://schemas.openxmlformats.org/officeDocument/2006/relationships/slide" Target="slides/slide36.xml"/><Relationship Id="rId85" Type="http://schemas.openxmlformats.org/officeDocument/2006/relationships/font" Target="fonts/CenturyGothic-bold.fntdata"/><Relationship Id="rId44" Type="http://schemas.openxmlformats.org/officeDocument/2006/relationships/slide" Target="slides/slide39.xml"/><Relationship Id="rId88" Type="http://customschemas.google.com/relationships/presentationmetadata" Target="metadata"/><Relationship Id="rId43" Type="http://schemas.openxmlformats.org/officeDocument/2006/relationships/slide" Target="slides/slide38.xml"/><Relationship Id="rId87" Type="http://schemas.openxmlformats.org/officeDocument/2006/relationships/font" Target="fonts/CenturyGothic-boldItalic.fnt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regular.fntdata"/><Relationship Id="rId82" Type="http://schemas.openxmlformats.org/officeDocument/2006/relationships/font" Target="fonts/Poppins-italic.fntdata"/><Relationship Id="rId81" Type="http://schemas.openxmlformats.org/officeDocument/2006/relationships/font" Target="fonts/Poppins-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today they will learn about informational texts. Informational texts tell about real things or events. Informational texts give facts and do not tell a story. </a:t>
            </a:r>
            <a:endParaRPr/>
          </a:p>
          <a:p>
            <a:pPr indent="-256032" lvl="1" marL="713232" rtl="0" algn="l">
              <a:lnSpc>
                <a:spcPct val="100000"/>
              </a:lnSpc>
              <a:spcBef>
                <a:spcPts val="0"/>
              </a:spcBef>
              <a:spcAft>
                <a:spcPts val="0"/>
              </a:spcAft>
              <a:buSzPts val="1200"/>
              <a:buFont typeface="Arial"/>
              <a:buChar char="•"/>
            </a:pPr>
            <a:r>
              <a:rPr lang="en-US"/>
              <a:t>Informational texts can tell the steps of a sequence.</a:t>
            </a:r>
            <a:endParaRPr/>
          </a:p>
          <a:p>
            <a:pPr indent="-256032" lvl="1" marL="713232" rtl="0" algn="l">
              <a:lnSpc>
                <a:spcPct val="100000"/>
              </a:lnSpc>
              <a:spcBef>
                <a:spcPts val="0"/>
              </a:spcBef>
              <a:spcAft>
                <a:spcPts val="0"/>
              </a:spcAft>
              <a:buSzPts val="1200"/>
              <a:buFont typeface="Arial"/>
              <a:buChar char="•"/>
            </a:pPr>
            <a:r>
              <a:rPr lang="en-US"/>
              <a:t>Some informational texts tell the reader how to do something.</a:t>
            </a:r>
            <a:endParaRPr/>
          </a:p>
          <a:p>
            <a:pPr indent="-256032" lvl="1" marL="713232" rtl="0" algn="l">
              <a:lnSpc>
                <a:spcPct val="100000"/>
              </a:lnSpc>
              <a:spcBef>
                <a:spcPts val="0"/>
              </a:spcBef>
              <a:spcAft>
                <a:spcPts val="0"/>
              </a:spcAft>
              <a:buSzPts val="1200"/>
              <a:buFont typeface="Arial"/>
              <a:buChar char="•"/>
            </a:pPr>
            <a:r>
              <a:rPr lang="en-US"/>
              <a:t>Steps in a process may be numbered like a list.</a:t>
            </a:r>
            <a:endParaRPr/>
          </a:p>
          <a:p>
            <a:pPr indent="-256032" lvl="1" marL="713232" rtl="0" algn="l">
              <a:lnSpc>
                <a:spcPct val="100000"/>
              </a:lnSpc>
              <a:spcBef>
                <a:spcPts val="0"/>
              </a:spcBef>
              <a:spcAft>
                <a:spcPts val="0"/>
              </a:spcAft>
              <a:buSzPts val="1200"/>
              <a:buFont typeface="Arial"/>
              <a:buChar char="•"/>
            </a:pPr>
            <a:r>
              <a:rPr lang="en-US"/>
              <a:t>Restating the steps in a sequence aloud can help readers understand an informational text.</a:t>
            </a:r>
            <a:endParaRPr/>
          </a:p>
          <a:p>
            <a:pPr indent="-256032" lvl="0" marL="256032" rtl="0" algn="l">
              <a:lnSpc>
                <a:spcPct val="100000"/>
              </a:lnSpc>
              <a:spcBef>
                <a:spcPts val="0"/>
              </a:spcBef>
              <a:spcAft>
                <a:spcPts val="0"/>
              </a:spcAft>
              <a:buSzPts val="1200"/>
              <a:buFont typeface="Calibri"/>
              <a:buAutoNum type="arabicPeriod"/>
            </a:pPr>
            <a:r>
              <a:rPr lang="en-US"/>
              <a:t>Remind students that steps in a sequence can be identified by looking for numbered lists or cue words such as first, next, and last. Model looking for steps using the Read Aloud text. Say: </a:t>
            </a:r>
            <a:r>
              <a:rPr i="1" lang="en-US"/>
              <a:t>I see a numbered list in this informational text, so I think it is telling me the steps in a process. These steps tell how to save water during a drought. I can retell the steps in order and follow or act out the steps I say to help me remember what to do</a:t>
            </a:r>
            <a:r>
              <a:rPr lang="en-US"/>
              <a:t>. Read the steps aloud to students and have them orally restate the steps in order. </a:t>
            </a:r>
            <a:endParaRPr/>
          </a:p>
          <a:p>
            <a:pPr indent="-256032" lvl="0" marL="256032" rtl="0" algn="l">
              <a:lnSpc>
                <a:spcPct val="100000"/>
              </a:lnSpc>
              <a:spcBef>
                <a:spcPts val="0"/>
              </a:spcBef>
              <a:spcAft>
                <a:spcPts val="0"/>
              </a:spcAft>
              <a:buSzPts val="1200"/>
              <a:buFont typeface="Calibri"/>
              <a:buAutoNum type="arabicPeriod"/>
            </a:pPr>
            <a:r>
              <a:rPr lang="en-US"/>
              <a:t>Read the text and review the Anchor Chart on pp. 134-135 of the Student Interactive</a:t>
            </a:r>
            <a:r>
              <a:rPr i="1" lang="en-US"/>
              <a:t>.</a:t>
            </a:r>
            <a:r>
              <a:rPr b="0" i="1" lang="en-US" sz="1200" u="none" strike="noStrike">
                <a:solidFill>
                  <a:schemeClr val="dk1"/>
                </a:solidFill>
                <a:latin typeface="Calibri"/>
                <a:ea typeface="Calibri"/>
                <a:cs typeface="Calibri"/>
                <a:sym typeface="Calibri"/>
              </a:rPr>
              <a:t>  </a:t>
            </a:r>
            <a:r>
              <a:rPr b="1" i="0" lang="en-US" sz="1200" u="none" strike="noStrike">
                <a:solidFill>
                  <a:srgbClr val="000000"/>
                </a:solidFill>
                <a:latin typeface="Calibri"/>
                <a:ea typeface="Calibri"/>
                <a:cs typeface="Calibri"/>
                <a:sym typeface="Calibri"/>
              </a:rPr>
              <a:t>Editable Anchor Chart Click Path: Table of Contents -&gt; Reading Anchor Charts -&gt; Unit 5 Week 4: Informational Text Editable Reading Anchor Chart</a:t>
            </a:r>
            <a:endParaRPr b="1" i="0"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89" name="Google Shape;18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SzPts val="1200"/>
              <a:buFont typeface="Calibri"/>
              <a:buAutoNum type="arabicPeriod"/>
            </a:pPr>
            <a:r>
              <a:rPr lang="en-US"/>
              <a:t>Have students use strategies for identifying sequences in informational text. </a:t>
            </a:r>
            <a:endParaRPr/>
          </a:p>
          <a:p>
            <a:pPr indent="-265176" lvl="0" marL="265176" rtl="0" algn="l">
              <a:lnSpc>
                <a:spcPct val="100000"/>
              </a:lnSpc>
              <a:spcBef>
                <a:spcPts val="0"/>
              </a:spcBef>
              <a:spcAft>
                <a:spcPts val="0"/>
              </a:spcAft>
              <a:buSzPts val="1200"/>
              <a:buFont typeface="Calibri"/>
              <a:buAutoNum type="arabicPeriod"/>
            </a:pPr>
            <a:r>
              <a:rPr lang="en-US"/>
              <a:t>Have students turn and talk with a partner about the steps shown on p. 134. They should take turns restating what to do first, next, and last. Have students follow the directions by acting out the steps as their partner restates them.</a:t>
            </a:r>
            <a:endParaRPr/>
          </a:p>
        </p:txBody>
      </p:sp>
      <p:sp>
        <p:nvSpPr>
          <p:cNvPr id="202" name="Google Shape;202;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Explain to students that word parts are small parts of words that are added to a word to make a new word. Word parts can change the meaning of a word. </a:t>
            </a:r>
            <a:endParaRPr/>
          </a:p>
          <a:p>
            <a:pPr indent="-228600" lvl="1" marL="685800" rtl="0" algn="l">
              <a:lnSpc>
                <a:spcPct val="100000"/>
              </a:lnSpc>
              <a:spcBef>
                <a:spcPts val="0"/>
              </a:spcBef>
              <a:spcAft>
                <a:spcPts val="0"/>
              </a:spcAft>
              <a:buSzPts val="1200"/>
              <a:buFont typeface="Arial"/>
              <a:buChar char="•"/>
            </a:pPr>
            <a:r>
              <a:rPr lang="en-US"/>
              <a:t>Explain that we add -ed to some words to show that an action happened in the past. </a:t>
            </a:r>
            <a:endParaRPr/>
          </a:p>
          <a:p>
            <a:pPr indent="-228600" lvl="1" marL="685800" rtl="0" algn="l">
              <a:lnSpc>
                <a:spcPct val="100000"/>
              </a:lnSpc>
              <a:spcBef>
                <a:spcPts val="0"/>
              </a:spcBef>
              <a:spcAft>
                <a:spcPts val="0"/>
              </a:spcAft>
              <a:buSzPts val="1200"/>
              <a:buFont typeface="Arial"/>
              <a:buChar char="•"/>
            </a:pPr>
            <a:r>
              <a:rPr lang="en-US"/>
              <a:t>We can add un- to the beginning of a word to make a word with an opposite meaning.</a:t>
            </a:r>
            <a:endParaRPr/>
          </a:p>
          <a:p>
            <a:pPr indent="-228600" lvl="0" marL="228600" rtl="0" algn="l">
              <a:lnSpc>
                <a:spcPct val="100000"/>
              </a:lnSpc>
              <a:spcBef>
                <a:spcPts val="0"/>
              </a:spcBef>
              <a:spcAft>
                <a:spcPts val="0"/>
              </a:spcAft>
              <a:buSzPts val="1200"/>
              <a:buFont typeface="Calibri"/>
              <a:buAutoNum type="arabicPeriod"/>
            </a:pPr>
            <a:r>
              <a:rPr lang="en-US"/>
              <a:t>Write the words work and kind. Model how word parts change the meaning of words. </a:t>
            </a:r>
            <a:r>
              <a:rPr i="1" lang="en-US"/>
              <a:t>I can add -ed to the word work to tell what I did yesterday: I worked hard yesterday. I can describe someone who is not kind by adding un-: She is very unkind.</a:t>
            </a:r>
            <a:endParaRPr/>
          </a:p>
          <a:p>
            <a:pPr indent="-228600" lvl="0" marL="228600" rtl="0" algn="l">
              <a:lnSpc>
                <a:spcPct val="100000"/>
              </a:lnSpc>
              <a:spcBef>
                <a:spcPts val="0"/>
              </a:spcBef>
              <a:spcAft>
                <a:spcPts val="0"/>
              </a:spcAft>
              <a:buSzPts val="1200"/>
              <a:buFont typeface="Calibri"/>
              <a:buAutoNum type="arabicPeriod"/>
            </a:pPr>
            <a:r>
              <a:rPr lang="en-US"/>
              <a:t>Write the words jump and ask. Have students add -ed to the end of each word and tell what the new words are. Write open and even. Have students add un- to the beginning of each word and tell what the new words are.</a:t>
            </a:r>
            <a:endParaRPr i="1"/>
          </a:p>
          <a:p>
            <a:pPr indent="-228600" lvl="0" marL="228600" rtl="0" algn="l">
              <a:lnSpc>
                <a:spcPct val="100000"/>
              </a:lnSpc>
              <a:spcBef>
                <a:spcPts val="0"/>
              </a:spcBef>
              <a:spcAft>
                <a:spcPts val="0"/>
              </a:spcAft>
              <a:buSzPts val="1200"/>
              <a:buFont typeface="Calibri"/>
              <a:buAutoNum type="arabicPeriod"/>
            </a:pPr>
            <a:r>
              <a:rPr lang="en-US"/>
              <a:t>Have students match the vocabulary words with the proper picture to complete p. 157 in the Student Interactive. </a:t>
            </a:r>
            <a:endParaRPr i="1" sz="1200">
              <a:latin typeface="Calibri"/>
              <a:ea typeface="Calibri"/>
              <a:cs typeface="Calibri"/>
              <a:sym typeface="Calibri"/>
            </a:endParaRPr>
          </a:p>
        </p:txBody>
      </p:sp>
      <p:sp>
        <p:nvSpPr>
          <p:cNvPr id="216" name="Google Shape;21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Explain to students that a sentence starts with a capital letter at the beginning of the first word and ends with a punctuation mark, such as a period.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Demonstrate for students how to write a simple, complete sentence</a:t>
            </a:r>
            <a:r>
              <a:rPr i="1" lang="en-US"/>
              <a:t>. I want to write this sentence: He can hop. I need to start the first word with a capital H. I make sure I form the letters correctly</a:t>
            </a:r>
            <a:r>
              <a:rPr lang="en-US"/>
              <a:t>. Write the word He. </a:t>
            </a:r>
            <a:r>
              <a:rPr i="1" lang="en-US"/>
              <a:t>Now I need to make sure to leave a space before the next word, can</a:t>
            </a:r>
            <a:r>
              <a:rPr lang="en-US"/>
              <a:t>. Write can, leaving a space after He. </a:t>
            </a:r>
            <a:r>
              <a:rPr i="1" lang="en-US"/>
              <a:t>Now I write the last word, hop. I leave a space and make sure I form the letters correctly. I finish the sentence with a period</a:t>
            </a:r>
            <a:r>
              <a:rPr lang="en-US"/>
              <a:t>. Finish writing the sentence, and add a period. Demonstrate additional simple sentences as needed.</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a:t>Have students use Handwriting p. 274 from the Resource Download Center to practice writing simple sentences. Tell students to include spaces between words and to form letters accurately using appropriate directionality</a:t>
            </a:r>
            <a:r>
              <a:rPr b="0" i="0" lang="en-US" sz="1200" u="none" strike="noStrike">
                <a:latin typeface="Calibri"/>
                <a:ea typeface="Calibri"/>
                <a:cs typeface="Calibri"/>
                <a:sym typeface="Calibri"/>
              </a:rPr>
              <a:t>. </a:t>
            </a:r>
            <a:r>
              <a:rPr b="1" i="0" lang="en-US" sz="1200" u="none" strike="noStrike">
                <a:latin typeface="Calibri"/>
                <a:ea typeface="Calibri"/>
                <a:cs typeface="Calibri"/>
                <a:sym typeface="Calibri"/>
              </a:rPr>
              <a:t>Click path: Realize -&gt; Table of Contents -&gt; Resource Download Center -&gt; Handwriting Practice -&gt; U5W4L1 Handwriting Practice </a:t>
            </a:r>
            <a:endParaRPr b="1" sz="1200">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b="0" i="0" sz="1800" u="none" strike="noStrike">
              <a:latin typeface="Calibri"/>
              <a:ea typeface="Calibri"/>
              <a:cs typeface="Calibri"/>
              <a:sym typeface="Calibri"/>
            </a:endParaRPr>
          </a:p>
        </p:txBody>
      </p:sp>
      <p:sp>
        <p:nvSpPr>
          <p:cNvPr id="233" name="Google Shape;23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Verbs are action words. They can tell about actions that are happening now, happened in the past, or will happen in the future.</a:t>
            </a:r>
            <a:endParaRPr/>
          </a:p>
          <a:p>
            <a:pPr indent="-256032" lvl="0" marL="256032" rtl="0" algn="l">
              <a:lnSpc>
                <a:spcPct val="100000"/>
              </a:lnSpc>
              <a:spcBef>
                <a:spcPts val="0"/>
              </a:spcBef>
              <a:spcAft>
                <a:spcPts val="0"/>
              </a:spcAft>
              <a:buSzPts val="1200"/>
              <a:buFont typeface="Calibri"/>
              <a:buAutoNum type="arabicPeriod"/>
            </a:pPr>
            <a:r>
              <a:rPr lang="en-US"/>
              <a:t>Use stack texts to point out past, present, and future tense verbs. Explain that if a text is written in the present tense, the verbs usually stay in present tense. Use examples from a stack text to demonstrate. On the board, make a three-column chart with the headings past, present, and future. Tell students that verbs in the past usually end with -ed. Verbs in the present usually end with -s or -ing, and verbs in the future begin with will. Read a stack text together and point out the verbs. Write all three tenses of the verb in the chart. Have students help you.</a:t>
            </a:r>
            <a:endParaRPr/>
          </a:p>
          <a:p>
            <a:pPr indent="-256032" lvl="0" marL="256032" rtl="0" algn="l">
              <a:lnSpc>
                <a:spcPct val="100000"/>
              </a:lnSpc>
              <a:spcBef>
                <a:spcPts val="0"/>
              </a:spcBef>
              <a:spcAft>
                <a:spcPts val="0"/>
              </a:spcAft>
              <a:buSzPts val="1200"/>
              <a:buFont typeface="Calibri"/>
              <a:buAutoNum type="arabicPeriod"/>
            </a:pPr>
            <a:r>
              <a:rPr lang="en-US"/>
              <a:t>Choose a present-tense sentence from a stack text, and write it on the board. Be sure the verb in the sentence is a regular verb. Say: </a:t>
            </a:r>
            <a:r>
              <a:rPr i="1" lang="en-US"/>
              <a:t>Today I will show you how to edit your drafts for the correct use of verbs. Let’s read this sentence together</a:t>
            </a:r>
            <a:r>
              <a:rPr lang="en-US"/>
              <a:t>. Read the sentence aloud to students. </a:t>
            </a:r>
            <a:r>
              <a:rPr i="1" lang="en-US"/>
              <a:t>This sentence is written in the present tense. The action is happening now. I know this because the verb is in the present tense. </a:t>
            </a:r>
            <a:r>
              <a:rPr lang="en-US"/>
              <a:t>Underline the verb in the sentence. </a:t>
            </a:r>
            <a:r>
              <a:rPr i="1" lang="en-US"/>
              <a:t>Now I want to edit this sentence so it happens in the past. How should we edit this verb so that it is a past-tense verb?</a:t>
            </a:r>
            <a:r>
              <a:rPr lang="en-US"/>
              <a:t> Guide students to add an -ed. </a:t>
            </a:r>
            <a:r>
              <a:rPr i="1" lang="en-US"/>
              <a:t>Now let’s reread the sentence. By adding an -ed to the verb, we made the action happen in the past. </a:t>
            </a:r>
            <a:r>
              <a:rPr lang="en-US"/>
              <a:t>Read the sentence aloud. Repeat the activity, asking students to help you change the sentence to future tense.</a:t>
            </a:r>
            <a:endParaRPr/>
          </a:p>
          <a:p>
            <a:pPr indent="-256032" lvl="0" marL="256032" rtl="0" algn="l">
              <a:lnSpc>
                <a:spcPct val="100000"/>
              </a:lnSpc>
              <a:spcBef>
                <a:spcPts val="0"/>
              </a:spcBef>
              <a:spcAft>
                <a:spcPts val="0"/>
              </a:spcAft>
              <a:buSzPts val="1200"/>
              <a:buFont typeface="Calibri"/>
              <a:buAutoNum type="arabicPeriod"/>
            </a:pPr>
            <a:r>
              <a:rPr lang="en-US"/>
              <a:t>Direct students to complete the activity on p. 161 in the Student Interactive. Provide assistance as needed.</a:t>
            </a:r>
            <a:endParaRPr b="0" i="1" u="none" strike="noStrike">
              <a:solidFill>
                <a:srgbClr val="373536"/>
              </a:solidFill>
              <a:latin typeface="Calibri"/>
              <a:ea typeface="Calibri"/>
              <a:cs typeface="Calibri"/>
              <a:sym typeface="Calibri"/>
            </a:endParaRPr>
          </a:p>
        </p:txBody>
      </p:sp>
      <p:sp>
        <p:nvSpPr>
          <p:cNvPr id="245" name="Google Shape;24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Students should transition to reviewing their books to make sure each verb is in the correct tense.</a:t>
            </a:r>
            <a:endParaRPr/>
          </a:p>
          <a:p>
            <a:pPr indent="-228600" lvl="0" marL="228600" rtl="0" algn="l">
              <a:lnSpc>
                <a:spcPct val="100000"/>
              </a:lnSpc>
              <a:spcBef>
                <a:spcPts val="0"/>
              </a:spcBef>
              <a:spcAft>
                <a:spcPts val="0"/>
              </a:spcAft>
              <a:buSzPts val="1200"/>
              <a:buFont typeface="Calibri"/>
              <a:buAutoNum type="arabicPeriod"/>
            </a:pPr>
            <a:r>
              <a:rPr b="0" i="0" lang="en-US" u="none" strike="noStrike">
                <a:solidFill>
                  <a:srgbClr val="000000"/>
                </a:solidFill>
                <a:latin typeface="Calibri"/>
                <a:ea typeface="Calibri"/>
                <a:cs typeface="Calibri"/>
                <a:sym typeface="Calibri"/>
              </a:rPr>
              <a:t>Writing Support</a:t>
            </a:r>
            <a:endParaRPr/>
          </a:p>
          <a:p>
            <a:pPr indent="-457200" lvl="1" marL="914400" rtl="0" algn="l">
              <a:lnSpc>
                <a:spcPct val="100000"/>
              </a:lnSpc>
              <a:spcBef>
                <a:spcPts val="0"/>
              </a:spcBef>
              <a:spcAft>
                <a:spcPts val="0"/>
              </a:spcAft>
              <a:buSzPts val="1200"/>
              <a:buFont typeface="Arial"/>
              <a:buChar char="•"/>
            </a:pPr>
            <a:r>
              <a:rPr lang="en-US"/>
              <a:t>Modeled - As you model writing, emphasize usage of verbs to tell the action in a book. </a:t>
            </a:r>
            <a:endParaRPr/>
          </a:p>
          <a:p>
            <a:pPr indent="-457200" lvl="1" marL="914400" rtl="0" algn="l">
              <a:lnSpc>
                <a:spcPct val="100000"/>
              </a:lnSpc>
              <a:spcBef>
                <a:spcPts val="0"/>
              </a:spcBef>
              <a:spcAft>
                <a:spcPts val="0"/>
              </a:spcAft>
              <a:buSzPts val="1200"/>
              <a:buFont typeface="Arial"/>
              <a:buChar char="•"/>
            </a:pPr>
            <a:r>
              <a:rPr lang="en-US"/>
              <a:t>Shared - Use stack texts to point out verb tenses and usage. </a:t>
            </a:r>
            <a:endParaRPr/>
          </a:p>
          <a:p>
            <a:pPr indent="-457200" lvl="1" marL="914400" rtl="0" algn="l">
              <a:lnSpc>
                <a:spcPct val="100000"/>
              </a:lnSpc>
              <a:spcBef>
                <a:spcPts val="0"/>
              </a:spcBef>
              <a:spcAft>
                <a:spcPts val="0"/>
              </a:spcAft>
              <a:buSzPts val="1200"/>
              <a:buFont typeface="Arial"/>
              <a:buChar char="•"/>
            </a:pPr>
            <a:r>
              <a:rPr lang="en-US"/>
              <a:t>Guided - Prompt students to think about what verb tense to use in their writing.</a:t>
            </a:r>
            <a:endParaRPr/>
          </a:p>
          <a:p>
            <a:pPr indent="-228600" lvl="0" marL="228600" rtl="0" algn="l">
              <a:lnSpc>
                <a:spcPct val="100000"/>
              </a:lnSpc>
              <a:spcBef>
                <a:spcPts val="0"/>
              </a:spcBef>
              <a:spcAft>
                <a:spcPts val="0"/>
              </a:spcAft>
              <a:buSzPts val="1200"/>
              <a:buFont typeface="Calibri"/>
              <a:buAutoNum type="arabicPeriod"/>
            </a:pPr>
            <a:r>
              <a:rPr lang="en-US"/>
              <a:t>When students finish editing for verbs, they can continue writing or editing their books.</a:t>
            </a:r>
            <a:endParaRPr/>
          </a:p>
          <a:p>
            <a:pPr indent="-228600" lvl="0" marL="228600" rtl="0" algn="l">
              <a:lnSpc>
                <a:spcPct val="100000"/>
              </a:lnSpc>
              <a:spcBef>
                <a:spcPts val="0"/>
              </a:spcBef>
              <a:spcAft>
                <a:spcPts val="0"/>
              </a:spcAft>
              <a:buSzPts val="1200"/>
              <a:buFont typeface="Calibri"/>
              <a:buAutoNum type="arabicPeriod"/>
            </a:pPr>
            <a:r>
              <a:rPr lang="en-US"/>
              <a:t>Call on a few students to read their sentences aloud to the class. Have students identify whether the verb is in the past, present, or future tense, and engage students in a discussion about why they used this tense.</a:t>
            </a:r>
            <a:endParaRPr b="0" i="0" u="none" strike="noStrike">
              <a:solidFill>
                <a:srgbClr val="000000"/>
              </a:solidFill>
              <a:latin typeface="Calibri"/>
              <a:ea typeface="Calibri"/>
              <a:cs typeface="Calibri"/>
              <a:sym typeface="Calibri"/>
            </a:endParaRPr>
          </a:p>
        </p:txBody>
      </p:sp>
      <p:sp>
        <p:nvSpPr>
          <p:cNvPr id="258" name="Google Shape;25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a:t>
            </a:r>
            <a:r>
              <a:rPr b="1" lang="en-US"/>
              <a:t>swim</a:t>
            </a:r>
            <a:r>
              <a:rPr lang="en-US"/>
              <a:t> in the pool.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Mat can </a:t>
            </a:r>
            <a:r>
              <a:rPr b="1" lang="en-US"/>
              <a:t>skip</a:t>
            </a:r>
            <a:r>
              <a:rPr lang="en-US"/>
              <a:t> and jump.</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Do not </a:t>
            </a:r>
            <a:r>
              <a:rPr b="1" lang="en-US"/>
              <a:t>step</a:t>
            </a:r>
            <a:r>
              <a:rPr lang="en-US"/>
              <a:t> in the puddle!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The dog has a white </a:t>
            </a:r>
            <a:r>
              <a:rPr b="1" lang="en-US"/>
              <a:t>spot</a:t>
            </a:r>
            <a:r>
              <a:rPr lang="en-US"/>
              <a:t> on its face.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Can I go </a:t>
            </a:r>
            <a:r>
              <a:rPr b="1" lang="en-US"/>
              <a:t>out</a:t>
            </a:r>
            <a:r>
              <a:rPr lang="en-US"/>
              <a:t> to play?</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am tired, </a:t>
            </a:r>
            <a:r>
              <a:rPr b="1" lang="en-US"/>
              <a:t>so</a:t>
            </a:r>
            <a:r>
              <a:rPr lang="en-US"/>
              <a:t> I will take a nap.</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p:txBody>
      </p:sp>
      <p:sp>
        <p:nvSpPr>
          <p:cNvPr id="271" name="Google Shape;27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Remind students that an adjective is a word that describes a person, place, thing, or an idea. Tell students that adjectives help give more detail about a subject.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Give an example of a sentence with an adjective, and help students identify the adjective. Say: </a:t>
            </a:r>
            <a:r>
              <a:rPr i="1" lang="en-US"/>
              <a:t>In the sentence, I have a beautiful dog, there is an adjective. It’s a word that describes the dog. The dog is described as beautiful. So beautiful is the adjective in this sentence.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Find sample sentences in the classroom library or in the Student Interactive, and challenge students to locate an adjective and tell which word it describes.</a:t>
            </a:r>
            <a:endParaRPr b="0" i="0" sz="1800" u="none" strike="noStrike">
              <a:latin typeface="Calibri"/>
              <a:ea typeface="Calibri"/>
              <a:cs typeface="Calibri"/>
              <a:sym typeface="Calibri"/>
            </a:endParaRPr>
          </a:p>
        </p:txBody>
      </p:sp>
      <p:sp>
        <p:nvSpPr>
          <p:cNvPr id="288" name="Google Shape;288;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Hold up the web Picture Card. </a:t>
            </a:r>
            <a:r>
              <a:rPr i="1" lang="en-US"/>
              <a:t>This is a picture of a web. Listen to the sounds in the word: /w/ /e/ /b/. I hear the sound /w/ at the beginning of web. Say the sound /w/ with me</a:t>
            </a:r>
            <a:r>
              <a:rPr lang="en-US"/>
              <a:t>. Turn the card over so students can see the spelling. </a:t>
            </a:r>
            <a:r>
              <a:rPr i="1" lang="en-US"/>
              <a:t>What letter spells the sound /w/ in web? </a:t>
            </a:r>
            <a:r>
              <a:rPr lang="en-US"/>
              <a:t>Students should say w.</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Hold up the mask Picture Card. </a:t>
            </a:r>
            <a:r>
              <a:rPr i="1" lang="en-US"/>
              <a:t>This is a picture of a mask. Listen to the sounds in the word: /m/ /a/ /s/ /k/. I hear the sound /m/ at the beginning of mask. Say the sound /m/ with me.</a:t>
            </a:r>
            <a:r>
              <a:rPr lang="en-US"/>
              <a:t> Turn the card over so students can see the spelling. </a:t>
            </a:r>
            <a:r>
              <a:rPr i="1" lang="en-US"/>
              <a:t>What letter spells the sound /m/? </a:t>
            </a:r>
            <a:r>
              <a:rPr lang="en-US"/>
              <a:t>Students should say m. </a:t>
            </a:r>
            <a:r>
              <a:rPr b="1" lang="en-US"/>
              <a:t>Click path -&gt; Table of Contents -&gt; Unit 5 Week 4 Informational Text -&gt; Lesson 2</a:t>
            </a:r>
            <a:endParaRPr/>
          </a:p>
          <a:p>
            <a:pPr indent="-228600" lvl="0" marL="228600" rtl="0" algn="l">
              <a:lnSpc>
                <a:spcPct val="100000"/>
              </a:lnSpc>
              <a:spcBef>
                <a:spcPts val="0"/>
              </a:spcBef>
              <a:spcAft>
                <a:spcPts val="0"/>
              </a:spcAft>
              <a:buClr>
                <a:srgbClr val="373536"/>
              </a:buClr>
              <a:buSzPts val="1200"/>
              <a:buFont typeface="Calibri"/>
              <a:buAutoNum type="arabicPeriod"/>
            </a:pPr>
            <a:r>
              <a:rPr i="1" lang="en-US"/>
              <a:t>Listen carefully to the following words: win, wide, make, mom. What sound do you hear at the beginning of each word? </a:t>
            </a:r>
            <a:r>
              <a:rPr lang="en-US"/>
              <a:t>Say the words one at a time, and have students identify the beginning sound in each word. </a:t>
            </a:r>
            <a:endParaRPr i="1"/>
          </a:p>
        </p:txBody>
      </p:sp>
      <p:sp>
        <p:nvSpPr>
          <p:cNvPr id="310" name="Google Shape;31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a:t>Have students complete p. 125 in the Student Interactive.</a:t>
            </a:r>
            <a:endParaRPr b="1">
              <a:latin typeface="Calibri"/>
              <a:ea typeface="Calibri"/>
              <a:cs typeface="Calibri"/>
              <a:sym typeface="Calibri"/>
            </a:endParaRPr>
          </a:p>
        </p:txBody>
      </p:sp>
      <p:sp>
        <p:nvSpPr>
          <p:cNvPr id="324" name="Google Shape;32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high frequency words are words that they will hear and see over and over in texts. </a:t>
            </a:r>
            <a:endParaRPr/>
          </a:p>
          <a:p>
            <a:pPr indent="-256032" lvl="0" marL="256032" rtl="0" algn="l">
              <a:lnSpc>
                <a:spcPct val="100000"/>
              </a:lnSpc>
              <a:spcBef>
                <a:spcPts val="0"/>
              </a:spcBef>
              <a:spcAft>
                <a:spcPts val="0"/>
              </a:spcAft>
              <a:buSzPts val="1200"/>
              <a:buFont typeface="Calibri"/>
              <a:buAutoNum type="arabicPeriod"/>
            </a:pPr>
            <a:r>
              <a:rPr lang="en-US"/>
              <a:t>Write and read the words out, so, and then. </a:t>
            </a:r>
            <a:endParaRPr/>
          </a:p>
          <a:p>
            <a:pPr indent="-256032" lvl="0" marL="256032" rtl="0" algn="l">
              <a:lnSpc>
                <a:spcPct val="100000"/>
              </a:lnSpc>
              <a:spcBef>
                <a:spcPts val="0"/>
              </a:spcBef>
              <a:spcAft>
                <a:spcPts val="0"/>
              </a:spcAft>
              <a:buSzPts val="1200"/>
              <a:buFont typeface="Calibri"/>
              <a:buAutoNum type="arabicPeriod"/>
            </a:pPr>
            <a:r>
              <a:rPr lang="en-US"/>
              <a:t>Have students repeat the words after you. </a:t>
            </a:r>
            <a:endParaRPr/>
          </a:p>
          <a:p>
            <a:pPr indent="-256032" lvl="0" marL="256032" rtl="0" algn="l">
              <a:lnSpc>
                <a:spcPct val="100000"/>
              </a:lnSpc>
              <a:spcBef>
                <a:spcPts val="0"/>
              </a:spcBef>
              <a:spcAft>
                <a:spcPts val="0"/>
              </a:spcAft>
              <a:buSzPts val="1200"/>
              <a:buFont typeface="Calibri"/>
              <a:buAutoNum type="arabicPeriod"/>
            </a:pPr>
            <a:r>
              <a:rPr lang="en-US"/>
              <a:t>Have students spell each word, clapping as they say each letter.</a:t>
            </a:r>
            <a:endParaRPr/>
          </a:p>
        </p:txBody>
      </p:sp>
      <p:sp>
        <p:nvSpPr>
          <p:cNvPr id="337" name="Google Shape;33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Introduce the vocabulary words on p. 136 in the Student Interactive and have students raise a hand if they know the word. </a:t>
            </a:r>
            <a:endParaRPr/>
          </a:p>
          <a:p>
            <a:pPr indent="-228600" lvl="0" marL="228600" rtl="0" algn="l">
              <a:lnSpc>
                <a:spcPct val="100000"/>
              </a:lnSpc>
              <a:spcBef>
                <a:spcPts val="0"/>
              </a:spcBef>
              <a:spcAft>
                <a:spcPts val="0"/>
              </a:spcAft>
              <a:buSzPts val="1200"/>
              <a:buFont typeface="Calibri"/>
              <a:buAutoNum type="arabicPeriod"/>
            </a:pPr>
            <a:r>
              <a:rPr lang="en-US"/>
              <a:t>Have students share what they already know about the words. Provide prompts: </a:t>
            </a:r>
            <a:r>
              <a:rPr i="1" lang="en-US"/>
              <a:t>What happens in a tornado? Can you think of someone or something powerful?</a:t>
            </a:r>
            <a:r>
              <a:rPr lang="en-US"/>
              <a:t> </a:t>
            </a:r>
            <a:endParaRPr/>
          </a:p>
          <a:p>
            <a:pPr indent="-228600" lvl="0" marL="228600" rtl="0" algn="l">
              <a:lnSpc>
                <a:spcPct val="100000"/>
              </a:lnSpc>
              <a:spcBef>
                <a:spcPts val="0"/>
              </a:spcBef>
              <a:spcAft>
                <a:spcPts val="0"/>
              </a:spcAft>
              <a:buSzPts val="1200"/>
              <a:buFont typeface="Calibri"/>
              <a:buAutoNum type="arabicPeriod"/>
            </a:pPr>
            <a:r>
              <a:rPr i="1" lang="en-US"/>
              <a:t>These words are used in the selection Tornado Action Plan. Let’s see if we can find them together as we read.</a:t>
            </a:r>
            <a:endParaRPr i="1" sz="1200">
              <a:latin typeface="Calibri"/>
              <a:ea typeface="Calibri"/>
              <a:cs typeface="Calibri"/>
              <a:sym typeface="Calibri"/>
            </a:endParaRPr>
          </a:p>
        </p:txBody>
      </p:sp>
      <p:sp>
        <p:nvSpPr>
          <p:cNvPr id="350" name="Google Shape;35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Discuss the First Read Strategies with students. In this first read, encourage students to read for understanding and enjoyment. After students complete the First Read, ask: What is the text about? What did you like best? What did you learn?</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First Read Strategies</a:t>
            </a:r>
            <a:endParaRPr/>
          </a:p>
          <a:p>
            <a:pPr indent="-228600" lvl="1" marL="685800" rtl="0" algn="l">
              <a:lnSpc>
                <a:spcPct val="100000"/>
              </a:lnSpc>
              <a:spcBef>
                <a:spcPts val="0"/>
              </a:spcBef>
              <a:spcAft>
                <a:spcPts val="0"/>
              </a:spcAft>
              <a:buClr>
                <a:srgbClr val="373536"/>
              </a:buClr>
              <a:buSzPts val="1200"/>
              <a:buFont typeface="Arial"/>
              <a:buChar char="•"/>
            </a:pPr>
            <a:r>
              <a:rPr lang="en-US"/>
              <a:t>READ Read or listen to the text. During the first reading, think about the main topic and the most important details. </a:t>
            </a:r>
            <a:endParaRPr/>
          </a:p>
          <a:p>
            <a:pPr indent="-228600" lvl="1" marL="685800" rtl="0" algn="l">
              <a:lnSpc>
                <a:spcPct val="100000"/>
              </a:lnSpc>
              <a:spcBef>
                <a:spcPts val="0"/>
              </a:spcBef>
              <a:spcAft>
                <a:spcPts val="0"/>
              </a:spcAft>
              <a:buClr>
                <a:srgbClr val="373536"/>
              </a:buClr>
              <a:buSzPts val="1200"/>
              <a:buFont typeface="Arial"/>
              <a:buChar char="•"/>
            </a:pPr>
            <a:r>
              <a:rPr lang="en-US"/>
              <a:t>LOOK Look at the pictures to understand more about what to do before and during a tornado. </a:t>
            </a:r>
            <a:endParaRPr/>
          </a:p>
          <a:p>
            <a:pPr indent="-228600" lvl="1" marL="685800" rtl="0" algn="l">
              <a:lnSpc>
                <a:spcPct val="100000"/>
              </a:lnSpc>
              <a:spcBef>
                <a:spcPts val="0"/>
              </a:spcBef>
              <a:spcAft>
                <a:spcPts val="0"/>
              </a:spcAft>
              <a:buClr>
                <a:srgbClr val="373536"/>
              </a:buClr>
              <a:buSzPts val="1200"/>
              <a:buFont typeface="Arial"/>
              <a:buChar char="•"/>
            </a:pPr>
            <a:r>
              <a:rPr lang="en-US"/>
              <a:t>ASK Generate, or ask, questions about the text to deepen understanding. </a:t>
            </a:r>
            <a:endParaRPr/>
          </a:p>
          <a:p>
            <a:pPr indent="-228600" lvl="1" marL="685800" rtl="0" algn="l">
              <a:lnSpc>
                <a:spcPct val="100000"/>
              </a:lnSpc>
              <a:spcBef>
                <a:spcPts val="0"/>
              </a:spcBef>
              <a:spcAft>
                <a:spcPts val="0"/>
              </a:spcAft>
              <a:buClr>
                <a:srgbClr val="373536"/>
              </a:buClr>
              <a:buSzPts val="1200"/>
              <a:buFont typeface="Arial"/>
              <a:buChar char="•"/>
            </a:pPr>
            <a:r>
              <a:rPr lang="en-US"/>
              <a:t>TALK Talk to a partner about the steps to follow if a tornado comes.</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Students may read independently, in pairs, or as a class. Use the First Read notes to help them connect with the texts and to monitor comprehension.</a:t>
            </a:r>
            <a:endParaRPr b="0" i="1" sz="1200" u="none" strike="noStrike">
              <a:solidFill>
                <a:srgbClr val="373536"/>
              </a:solidFill>
              <a:latin typeface="Calibri"/>
              <a:ea typeface="Calibri"/>
              <a:cs typeface="Calibri"/>
              <a:sym typeface="Calibri"/>
            </a:endParaRPr>
          </a:p>
        </p:txBody>
      </p:sp>
      <p:sp>
        <p:nvSpPr>
          <p:cNvPr id="363" name="Google Shape;363;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b="0" i="0" lang="en-US" sz="1200" strike="noStrike">
                <a:latin typeface="Calibri"/>
                <a:ea typeface="Calibri"/>
                <a:cs typeface="Calibri"/>
                <a:sym typeface="Calibri"/>
              </a:rPr>
              <a:t>Read Together.</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THINK ALOUD </a:t>
            </a:r>
            <a:r>
              <a:rPr i="1" lang="en-US"/>
              <a:t>I see the word swirling on p. 138. If I don't know what this word means, I can look at the pictures for clues. The picture helps me see that swirling means spinning around and around, like the winds that reach from the clouds to the ground.</a:t>
            </a:r>
            <a:endParaRPr i="1" sz="1200" strike="noStrike">
              <a:latin typeface="Calibri"/>
              <a:ea typeface="Calibri"/>
              <a:cs typeface="Calibri"/>
              <a:sym typeface="Calibri"/>
            </a:endParaRPr>
          </a:p>
        </p:txBody>
      </p:sp>
      <p:sp>
        <p:nvSpPr>
          <p:cNvPr id="375" name="Google Shape;375;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p:txBody>
      </p:sp>
      <p:sp>
        <p:nvSpPr>
          <p:cNvPr id="388" name="Google Shape;38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THINK ALOUD </a:t>
            </a:r>
            <a:r>
              <a:rPr i="1" lang="en-US"/>
              <a:t>There is a numbered list on page 142. It tells what to do when a tornado comes. This list makes me think of the features of an informational text. The list shows the steps of a sequence. I know that these steps should be done in order.</a:t>
            </a:r>
            <a:endParaRPr i="1" sz="1200" u="none" strike="noStrike">
              <a:latin typeface="Calibri"/>
              <a:ea typeface="Calibri"/>
              <a:cs typeface="Calibri"/>
              <a:sym typeface="Calibri"/>
            </a:endParaRPr>
          </a:p>
        </p:txBody>
      </p:sp>
      <p:sp>
        <p:nvSpPr>
          <p:cNvPr id="400" name="Google Shape;400;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Introduce the vocabulary words on p. 144 in the Student Interactive. </a:t>
            </a:r>
            <a:endParaRPr/>
          </a:p>
          <a:p>
            <a:pPr indent="-228600" lvl="0" marL="228600" rtl="0" algn="l">
              <a:lnSpc>
                <a:spcPct val="100000"/>
              </a:lnSpc>
              <a:spcBef>
                <a:spcPts val="0"/>
              </a:spcBef>
              <a:spcAft>
                <a:spcPts val="0"/>
              </a:spcAft>
              <a:buSzPts val="1200"/>
              <a:buFont typeface="Calibri"/>
              <a:buAutoNum type="arabicPeriod"/>
            </a:pPr>
            <a:r>
              <a:rPr lang="en-US"/>
              <a:t>Ask students to share what they already know about these words. Prompt with questions: </a:t>
            </a:r>
            <a:r>
              <a:rPr i="1" lang="en-US"/>
              <a:t>Can you think of someone who is strong? What time of year might you see a blizzard? </a:t>
            </a:r>
            <a:endParaRPr/>
          </a:p>
          <a:p>
            <a:pPr indent="-228600" lvl="0" marL="228600" rtl="0" algn="l">
              <a:lnSpc>
                <a:spcPct val="100000"/>
              </a:lnSpc>
              <a:spcBef>
                <a:spcPts val="0"/>
              </a:spcBef>
              <a:spcAft>
                <a:spcPts val="0"/>
              </a:spcAft>
              <a:buSzPts val="1200"/>
              <a:buFont typeface="Calibri"/>
              <a:buAutoNum type="arabicPeriod"/>
            </a:pPr>
            <a:r>
              <a:rPr lang="en-US"/>
              <a:t>Ask students to look and listen for these words as you read Blizzard Action Plan.</a:t>
            </a:r>
            <a:endParaRPr i="1" sz="1200">
              <a:latin typeface="Calibri"/>
              <a:ea typeface="Calibri"/>
              <a:cs typeface="Calibri"/>
              <a:sym typeface="Calibri"/>
            </a:endParaRPr>
          </a:p>
        </p:txBody>
      </p:sp>
      <p:sp>
        <p:nvSpPr>
          <p:cNvPr id="413" name="Google Shape;41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Prepare students to compare and contrast ideas across texts. </a:t>
            </a:r>
            <a:r>
              <a:rPr i="1" lang="en-US"/>
              <a:t>We just finished reading Tornado Action Plan. As we read Blizzard Action Plan, think about how the steps for a tornado action plan and a blizzard action plan are alike and different</a:t>
            </a:r>
            <a:r>
              <a:rPr lang="en-US"/>
              <a:t>. Discuss the First Read Strategies with students.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First Read Strategies</a:t>
            </a:r>
            <a:endParaRPr/>
          </a:p>
          <a:p>
            <a:pPr indent="-228600" lvl="1" marL="685800" rtl="0" algn="l">
              <a:lnSpc>
                <a:spcPct val="100000"/>
              </a:lnSpc>
              <a:spcBef>
                <a:spcPts val="0"/>
              </a:spcBef>
              <a:spcAft>
                <a:spcPts val="0"/>
              </a:spcAft>
              <a:buClr>
                <a:schemeClr val="dk1"/>
              </a:buClr>
              <a:buSzPts val="1200"/>
              <a:buFont typeface="Arial"/>
              <a:buChar char="•"/>
            </a:pPr>
            <a:r>
              <a:rPr lang="en-US"/>
              <a:t>READ Read or listen to the text. During the first reading, work to understand what the text is about. </a:t>
            </a:r>
            <a:endParaRPr/>
          </a:p>
          <a:p>
            <a:pPr indent="-228600" lvl="1" marL="685800" rtl="0" algn="l">
              <a:lnSpc>
                <a:spcPct val="100000"/>
              </a:lnSpc>
              <a:spcBef>
                <a:spcPts val="0"/>
              </a:spcBef>
              <a:spcAft>
                <a:spcPts val="0"/>
              </a:spcAft>
              <a:buClr>
                <a:schemeClr val="dk1"/>
              </a:buClr>
              <a:buSzPts val="1200"/>
              <a:buFont typeface="Arial"/>
              <a:buChar char="•"/>
            </a:pPr>
            <a:r>
              <a:rPr lang="en-US"/>
              <a:t>LOOK Look at the pictures to help you understand more about what a blizzard looks like and what you can do to stay safe. </a:t>
            </a:r>
            <a:endParaRPr/>
          </a:p>
          <a:p>
            <a:pPr indent="-228600" lvl="1" marL="685800" rtl="0" algn="l">
              <a:lnSpc>
                <a:spcPct val="100000"/>
              </a:lnSpc>
              <a:spcBef>
                <a:spcPts val="0"/>
              </a:spcBef>
              <a:spcAft>
                <a:spcPts val="0"/>
              </a:spcAft>
              <a:buClr>
                <a:schemeClr val="dk1"/>
              </a:buClr>
              <a:buSzPts val="1200"/>
              <a:buFont typeface="Arial"/>
              <a:buChar char="•"/>
            </a:pPr>
            <a:r>
              <a:rPr lang="en-US"/>
              <a:t>ASK Generate, or ask, questions about the text to deepen understanding. </a:t>
            </a:r>
            <a:endParaRPr/>
          </a:p>
          <a:p>
            <a:pPr indent="-228600" lvl="1" marL="685800" rtl="0" algn="l">
              <a:lnSpc>
                <a:spcPct val="100000"/>
              </a:lnSpc>
              <a:spcBef>
                <a:spcPts val="0"/>
              </a:spcBef>
              <a:spcAft>
                <a:spcPts val="0"/>
              </a:spcAft>
              <a:buClr>
                <a:schemeClr val="dk1"/>
              </a:buClr>
              <a:buSzPts val="1200"/>
              <a:buFont typeface="Arial"/>
              <a:buChar char="•"/>
            </a:pPr>
            <a:r>
              <a:rPr lang="en-US"/>
              <a:t>TALK Talk to a partner about the texts and the steps for staying safe during a blizzard and a tornado.</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Help students read independently, in pairs, or as a class. Use the First Read notes to help students connect with the texts and monitor comprehension.</a:t>
            </a:r>
            <a:endParaRPr b="0" i="1" sz="1200" u="none" strike="noStrike">
              <a:latin typeface="Calibri"/>
              <a:ea typeface="Calibri"/>
              <a:cs typeface="Calibri"/>
              <a:sym typeface="Calibri"/>
            </a:endParaRPr>
          </a:p>
        </p:txBody>
      </p:sp>
      <p:sp>
        <p:nvSpPr>
          <p:cNvPr id="426" name="Google Shape;426;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THINK ALOUD </a:t>
            </a:r>
            <a:r>
              <a:rPr i="1" lang="en-US"/>
              <a:t>I see that the text on page 146 tells me what a blizzard is. It says here that it is a strong snowstorm. I can tell from the picture that blizzards are very windy, too. The text also says that blizzards bring wind.</a:t>
            </a:r>
            <a:endParaRPr i="1" sz="1200" u="none" strike="noStrike">
              <a:latin typeface="Calibri"/>
              <a:ea typeface="Calibri"/>
              <a:cs typeface="Calibri"/>
              <a:sym typeface="Calibri"/>
            </a:endParaRPr>
          </a:p>
        </p:txBody>
      </p:sp>
      <p:sp>
        <p:nvSpPr>
          <p:cNvPr id="438" name="Google Shape;438;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0" name="Google Shape;1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p:txBody>
      </p:sp>
      <p:sp>
        <p:nvSpPr>
          <p:cNvPr id="451" name="Google Shape;451;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THINK ALOUD </a:t>
            </a:r>
            <a:r>
              <a:rPr i="1" lang="en-US"/>
              <a:t>The text says that exercise keeps us warm. I wonder what kinds of things I can do for exercise indoors. I guess playing on the pillows like the girl in the pictures on page 150 is a kind of exercise. So is playing indoor golf. These things can keep me warm if I am cold, and they are fun too.</a:t>
            </a:r>
            <a:endParaRPr i="1"/>
          </a:p>
        </p:txBody>
      </p:sp>
      <p:sp>
        <p:nvSpPr>
          <p:cNvPr id="463" name="Google Shape;463;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Model following and restating oral directions using the act of brushing your teeth. Say the steps before and after each gesture. Next, direct the steps toward students, having them follow oral directions by mimicking the actions, and then ask them to restate the step afterward. Then summarize the informational texts Tornado Action Plan and Blizzard Action Plan one at a time for students. Explain that telling steps you have read about in order and following or acting out the steps you say can help you remember what to do. Orally retell the steps for each action plan as you act out the steps.</a:t>
            </a:r>
            <a:endParaRPr/>
          </a:p>
          <a:p>
            <a:pPr indent="-228600" lvl="1" marL="685800" rtl="0" algn="l">
              <a:lnSpc>
                <a:spcPct val="100000"/>
              </a:lnSpc>
              <a:spcBef>
                <a:spcPts val="0"/>
              </a:spcBef>
              <a:spcAft>
                <a:spcPts val="0"/>
              </a:spcAft>
              <a:buClr>
                <a:srgbClr val="373536"/>
              </a:buClr>
              <a:buSzPts val="1200"/>
              <a:buFont typeface="Arial"/>
              <a:buChar char="•"/>
            </a:pPr>
            <a:r>
              <a:rPr lang="en-US"/>
              <a:t>Talk Ask students to find a page or picture that they thought was interesting or a fact about tornadoes or blizzards that they did not know before. Invite them to restate the directions for tornado and blizzard action plans and follow the directions by acting out the steps. </a:t>
            </a:r>
            <a:endParaRPr/>
          </a:p>
          <a:p>
            <a:pPr indent="-228600" lvl="1" marL="685800" rtl="0" algn="l">
              <a:lnSpc>
                <a:spcPct val="100000"/>
              </a:lnSpc>
              <a:spcBef>
                <a:spcPts val="0"/>
              </a:spcBef>
              <a:spcAft>
                <a:spcPts val="0"/>
              </a:spcAft>
              <a:buClr>
                <a:srgbClr val="373536"/>
              </a:buClr>
              <a:buSzPts val="1200"/>
              <a:buFont typeface="Arial"/>
              <a:buChar char="•"/>
            </a:pPr>
            <a:r>
              <a:rPr lang="en-US"/>
              <a:t>Retell Ask students to summarize what each text was mostly about.</a:t>
            </a:r>
            <a:endParaRPr b="0" i="0" sz="1200" u="none" strike="noStrike">
              <a:solidFill>
                <a:srgbClr val="373536"/>
              </a:solidFill>
              <a:latin typeface="Calibri"/>
              <a:ea typeface="Calibri"/>
              <a:cs typeface="Calibri"/>
              <a:sym typeface="Calibri"/>
            </a:endParaRPr>
          </a:p>
        </p:txBody>
      </p:sp>
      <p:sp>
        <p:nvSpPr>
          <p:cNvPr id="476" name="Google Shape;476;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Explain to students that readers can use nearby words and pictures to figure out the meaning of an unknown word in a text.</a:t>
            </a:r>
            <a:endParaRPr/>
          </a:p>
          <a:p>
            <a:pPr indent="-228600" lvl="1" marL="685800" rtl="0" algn="l">
              <a:lnSpc>
                <a:spcPct val="100000"/>
              </a:lnSpc>
              <a:spcBef>
                <a:spcPts val="0"/>
              </a:spcBef>
              <a:spcAft>
                <a:spcPts val="0"/>
              </a:spcAft>
              <a:buClr>
                <a:schemeClr val="dk1"/>
              </a:buClr>
              <a:buSzPts val="1200"/>
              <a:buFont typeface="Arial"/>
              <a:buChar char="•"/>
            </a:pPr>
            <a:r>
              <a:rPr lang="en-US"/>
              <a:t>READ </a:t>
            </a:r>
            <a:r>
              <a:rPr i="1" lang="en-US"/>
              <a:t>Read the word</a:t>
            </a:r>
            <a:r>
              <a:rPr lang="en-US"/>
              <a:t>.</a:t>
            </a:r>
            <a:endParaRPr/>
          </a:p>
          <a:p>
            <a:pPr indent="-228600" lvl="1" marL="685800" rtl="0" algn="l">
              <a:lnSpc>
                <a:spcPct val="100000"/>
              </a:lnSpc>
              <a:spcBef>
                <a:spcPts val="0"/>
              </a:spcBef>
              <a:spcAft>
                <a:spcPts val="0"/>
              </a:spcAft>
              <a:buClr>
                <a:schemeClr val="dk1"/>
              </a:buClr>
              <a:buSzPts val="1200"/>
              <a:buFont typeface="Arial"/>
              <a:buChar char="•"/>
            </a:pPr>
            <a:r>
              <a:rPr lang="en-US"/>
              <a:t>THINK </a:t>
            </a:r>
            <a:r>
              <a:rPr i="1" lang="en-US"/>
              <a:t>Think about the meaning of the word. Use nearby pictures and text to help you understand the word’s meaning</a:t>
            </a:r>
            <a:r>
              <a:rPr lang="en-US"/>
              <a:t>.</a:t>
            </a:r>
            <a:endParaRPr/>
          </a:p>
          <a:p>
            <a:pPr indent="-228600" lvl="1" marL="685800" rtl="0" algn="l">
              <a:lnSpc>
                <a:spcPct val="100000"/>
              </a:lnSpc>
              <a:spcBef>
                <a:spcPts val="0"/>
              </a:spcBef>
              <a:spcAft>
                <a:spcPts val="0"/>
              </a:spcAft>
              <a:buClr>
                <a:schemeClr val="dk1"/>
              </a:buClr>
              <a:buSzPts val="1200"/>
              <a:buFont typeface="Arial"/>
              <a:buChar char="•"/>
            </a:pPr>
            <a:r>
              <a:rPr lang="en-US"/>
              <a:t>ASK </a:t>
            </a:r>
            <a:r>
              <a:rPr i="1" lang="en-US"/>
              <a:t>Ask yourself questions, such as How do the pictures help me understand the meaning of the word?</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Think aloud about how to complete the activity on p. 152 of the Student Interactive. </a:t>
            </a:r>
            <a:r>
              <a:rPr i="1" lang="en-US"/>
              <a:t>The words snows and windy can help me know whether to use the word blizzard or tornado. I know that a blizzard is both a snowy and windy weather event. A tornado is just a windy weather event</a:t>
            </a:r>
            <a:r>
              <a:rPr lang="en-US"/>
              <a:t>. Provide additional support to students as needed.</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look at the word powerful on p. 138 and the word strong on p. 146. Invite partners to talk about how the words are similar and how they are both used to describe bad storms. Then have them complete the activity on p. 152 in the Student Interactive.</a:t>
            </a:r>
            <a:endParaRPr b="0" i="1" sz="1200" u="none" strike="noStrike">
              <a:latin typeface="Calibri"/>
              <a:ea typeface="Calibri"/>
              <a:cs typeface="Calibri"/>
              <a:sym typeface="Calibri"/>
            </a:endParaRPr>
          </a:p>
        </p:txBody>
      </p:sp>
      <p:sp>
        <p:nvSpPr>
          <p:cNvPr id="489" name="Google Shape;489;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complete the Check for Understanding on p. 153 of the Student Interactive.</a:t>
            </a:r>
            <a:endParaRPr sz="1200">
              <a:latin typeface="Calibri"/>
              <a:ea typeface="Calibri"/>
              <a:cs typeface="Calibri"/>
              <a:sym typeface="Calibri"/>
            </a:endParaRPr>
          </a:p>
        </p:txBody>
      </p:sp>
      <p:sp>
        <p:nvSpPr>
          <p:cNvPr id="502" name="Google Shape;502;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Many authors write their books on laptops, tablets, or other digital tools. Some authors may hand-write their notes or drafts in a notebook and then transfer them to digital tools. Authors type their books on computers or tablets so they can then be printed or published.</a:t>
            </a:r>
            <a:endParaRPr/>
          </a:p>
          <a:p>
            <a:pPr indent="-228600" lvl="0" marL="228600" rtl="0" algn="l">
              <a:lnSpc>
                <a:spcPct val="100000"/>
              </a:lnSpc>
              <a:spcBef>
                <a:spcPts val="0"/>
              </a:spcBef>
              <a:spcAft>
                <a:spcPts val="0"/>
              </a:spcAft>
              <a:buSzPts val="1200"/>
              <a:buFont typeface="Calibri"/>
              <a:buAutoNum type="arabicPeriod"/>
            </a:pPr>
            <a:r>
              <a:rPr lang="en-US"/>
              <a:t>Show a laptop or tablet and explain to students that people first learn to write using paper and pencil. But for most authors, using digital tools, such as computers, makes it easier to compose a book. Model writing a sentence from a stack text on paper and then typing the sentence onto a computer. Think aloud as you show how you can easily revise work done on a computer. Say: </a:t>
            </a:r>
            <a:r>
              <a:rPr i="1" lang="en-US"/>
              <a:t>When I write by hand, I have to go back and erase my writing if I want to make changes. Sometimes, there’s not enough space to add in the text I want, so it looks messy. When I write on a computer, the text changes as I edit. It’s very easy to make changes on the computer</a:t>
            </a:r>
            <a:r>
              <a:rPr lang="en-US"/>
              <a:t>. </a:t>
            </a:r>
            <a:endParaRPr/>
          </a:p>
          <a:p>
            <a:pPr indent="-228600" lvl="0" marL="228600" rtl="0" algn="l">
              <a:lnSpc>
                <a:spcPct val="100000"/>
              </a:lnSpc>
              <a:spcBef>
                <a:spcPts val="0"/>
              </a:spcBef>
              <a:spcAft>
                <a:spcPts val="0"/>
              </a:spcAft>
              <a:buSzPts val="1200"/>
              <a:buFont typeface="Calibri"/>
              <a:buAutoNum type="arabicPeriod"/>
            </a:pPr>
            <a:r>
              <a:rPr lang="en-US"/>
              <a:t>Point out the “delete,” “space,” “backspace,” and “return” keys on a keyboard or tablet, showing students what each key does and how it can help them write and edit.</a:t>
            </a:r>
            <a:endParaRPr/>
          </a:p>
          <a:p>
            <a:pPr indent="-152400" lvl="0" marL="228600" rtl="0" algn="l">
              <a:lnSpc>
                <a:spcPct val="100000"/>
              </a:lnSpc>
              <a:spcBef>
                <a:spcPts val="0"/>
              </a:spcBef>
              <a:spcAft>
                <a:spcPts val="0"/>
              </a:spcAft>
              <a:buSzPts val="1200"/>
              <a:buFont typeface="Calibri"/>
              <a:buNone/>
            </a:pPr>
            <a:r>
              <a:t/>
            </a:r>
            <a:endParaRPr b="0" i="1" sz="1200" u="none" strike="noStrike">
              <a:solidFill>
                <a:srgbClr val="373536"/>
              </a:solidFill>
              <a:latin typeface="Calibri"/>
              <a:ea typeface="Calibri"/>
              <a:cs typeface="Calibri"/>
              <a:sym typeface="Calibri"/>
            </a:endParaRPr>
          </a:p>
        </p:txBody>
      </p:sp>
      <p:sp>
        <p:nvSpPr>
          <p:cNvPr id="515" name="Google Shape;515;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After this lesson, students should continue writing and editing their drafts and then transition to using digital tools. If possible, have computers available for students to use to produce their writing.</a:t>
            </a:r>
            <a:endParaRPr/>
          </a:p>
          <a:p>
            <a:pPr indent="-228600" lvl="0" marL="228600" rtl="0" algn="l">
              <a:lnSpc>
                <a:spcPct val="100000"/>
              </a:lnSpc>
              <a:spcBef>
                <a:spcPts val="0"/>
              </a:spcBef>
              <a:spcAft>
                <a:spcPts val="0"/>
              </a:spcAft>
              <a:buSzPts val="1200"/>
              <a:buFont typeface="Calibri"/>
              <a:buAutoNum type="arabicPeriod"/>
            </a:pPr>
            <a:r>
              <a:rPr lang="en-US"/>
              <a:t>Writing Support</a:t>
            </a:r>
            <a:endParaRPr/>
          </a:p>
          <a:p>
            <a:pPr indent="-228600" lvl="1" marL="685800" rtl="0" algn="l">
              <a:lnSpc>
                <a:spcPct val="100000"/>
              </a:lnSpc>
              <a:spcBef>
                <a:spcPts val="0"/>
              </a:spcBef>
              <a:spcAft>
                <a:spcPts val="0"/>
              </a:spcAft>
              <a:buSzPts val="1200"/>
              <a:buFont typeface="Arial"/>
              <a:buChar char="•"/>
            </a:pPr>
            <a:r>
              <a:rPr lang="en-US"/>
              <a:t>Modeled - Draft a sentence on paper and then type it on a laptop. Make an error and use the backspace or delete key to correct it so students understand how those keys work. </a:t>
            </a:r>
            <a:endParaRPr/>
          </a:p>
          <a:p>
            <a:pPr indent="-228600" lvl="1" marL="685800" rtl="0" algn="l">
              <a:lnSpc>
                <a:spcPct val="100000"/>
              </a:lnSpc>
              <a:spcBef>
                <a:spcPts val="0"/>
              </a:spcBef>
              <a:spcAft>
                <a:spcPts val="0"/>
              </a:spcAft>
              <a:buSzPts val="1200"/>
              <a:buFont typeface="Arial"/>
              <a:buChar char="•"/>
            </a:pPr>
            <a:r>
              <a:rPr lang="en-US"/>
              <a:t>Shared - Have students write their sentence and then type it. Help them make any corrections or changes. </a:t>
            </a:r>
            <a:endParaRPr/>
          </a:p>
          <a:p>
            <a:pPr indent="-228600" lvl="1" marL="685800" rtl="0" algn="l">
              <a:lnSpc>
                <a:spcPct val="100000"/>
              </a:lnSpc>
              <a:spcBef>
                <a:spcPts val="0"/>
              </a:spcBef>
              <a:spcAft>
                <a:spcPts val="0"/>
              </a:spcAft>
              <a:buSzPts val="1200"/>
              <a:buFont typeface="Arial"/>
              <a:buChar char="•"/>
            </a:pPr>
            <a:r>
              <a:rPr lang="en-US"/>
              <a:t>Guided - Guide students in using digital tools to transcribe their writing.</a:t>
            </a:r>
            <a:endParaRPr/>
          </a:p>
          <a:p>
            <a:pPr indent="-228600" lvl="0" marL="228600" rtl="0" algn="l">
              <a:lnSpc>
                <a:spcPct val="100000"/>
              </a:lnSpc>
              <a:spcBef>
                <a:spcPts val="0"/>
              </a:spcBef>
              <a:spcAft>
                <a:spcPts val="0"/>
              </a:spcAft>
              <a:buSzPts val="1200"/>
              <a:buFont typeface="Calibri"/>
              <a:buAutoNum type="arabicPeriod"/>
            </a:pPr>
            <a:r>
              <a:rPr lang="en-US"/>
              <a:t>Call on several students to explain the difference between writing by hand and writing using digital tools. Engage students in a discussion about using digital tools to write.</a:t>
            </a:r>
            <a:endParaRPr/>
          </a:p>
        </p:txBody>
      </p:sp>
      <p:sp>
        <p:nvSpPr>
          <p:cNvPr id="526" name="Google Shape;526;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Explain that in words with initial consonant blends, both letters are heard and spelled. </a:t>
            </a:r>
            <a:endParaRPr/>
          </a:p>
          <a:p>
            <a:pPr indent="-228600" lvl="0" marL="228600" rtl="0" algn="l">
              <a:lnSpc>
                <a:spcPct val="100000"/>
              </a:lnSpc>
              <a:spcBef>
                <a:spcPts val="0"/>
              </a:spcBef>
              <a:spcAft>
                <a:spcPts val="0"/>
              </a:spcAft>
              <a:buSzPts val="1200"/>
              <a:buFont typeface="Calibri"/>
              <a:buAutoNum type="arabicPeriod"/>
            </a:pPr>
            <a:r>
              <a:rPr lang="en-US"/>
              <a:t>Write or display the following CCVC word: swim. Say the word aloud and point out that the letters s and w are both spelled and heard at the beginning of the word. </a:t>
            </a:r>
            <a:endParaRPr/>
          </a:p>
          <a:p>
            <a:pPr indent="-228600" lvl="0" marL="228600" rtl="0" algn="l">
              <a:lnSpc>
                <a:spcPct val="100000"/>
              </a:lnSpc>
              <a:spcBef>
                <a:spcPts val="0"/>
              </a:spcBef>
              <a:spcAft>
                <a:spcPts val="0"/>
              </a:spcAft>
              <a:buSzPts val="1200"/>
              <a:buFont typeface="Calibri"/>
              <a:buAutoNum type="arabicPeriod"/>
            </a:pPr>
            <a:r>
              <a:rPr lang="en-US"/>
              <a:t>Have students complete the activities on p. 158 in the Student Interactive.</a:t>
            </a:r>
            <a:endParaRPr b="0" i="0" sz="1800" u="none" strike="noStrike">
              <a:solidFill>
                <a:srgbClr val="000000"/>
              </a:solidFill>
              <a:latin typeface="Calibri"/>
              <a:ea typeface="Calibri"/>
              <a:cs typeface="Calibri"/>
              <a:sym typeface="Calibri"/>
            </a:endParaRPr>
          </a:p>
        </p:txBody>
      </p:sp>
      <p:sp>
        <p:nvSpPr>
          <p:cNvPr id="539" name="Google Shape;539;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Explain to students that they can become better writers by adding words to their sentences to give more details. Remind them that adjectives are words that describe people, places, things, or ideas. Explain that when we add adjectives, we make the sentence longer. We also add more information and make the sentence more detailed. </a:t>
            </a:r>
            <a:endParaRPr/>
          </a:p>
          <a:p>
            <a:pPr indent="-228600" lvl="0" marL="228600" rtl="0" algn="l">
              <a:lnSpc>
                <a:spcPct val="100000"/>
              </a:lnSpc>
              <a:spcBef>
                <a:spcPts val="0"/>
              </a:spcBef>
              <a:spcAft>
                <a:spcPts val="0"/>
              </a:spcAft>
              <a:buSzPts val="1200"/>
              <a:buFont typeface="Calibri"/>
              <a:buAutoNum type="arabicPeriod"/>
            </a:pPr>
            <a:r>
              <a:rPr lang="en-US"/>
              <a:t>Give an example of how to expand a sentence by adding an adjective. Say: </a:t>
            </a:r>
            <a:r>
              <a:rPr i="1" lang="en-US"/>
              <a:t>I am thinking about a sentence I wrote. It is I have a brother. I want to expand this sentence and give more information about my brother. I can add an adjective. I like to describe my brother as funny. So I will add that adjective before the word brother. Now my sentence is I have a funny brother. </a:t>
            </a:r>
            <a:endParaRPr/>
          </a:p>
          <a:p>
            <a:pPr indent="-228600" lvl="0" marL="228600" rtl="0" algn="l">
              <a:lnSpc>
                <a:spcPct val="100000"/>
              </a:lnSpc>
              <a:spcBef>
                <a:spcPts val="0"/>
              </a:spcBef>
              <a:spcAft>
                <a:spcPts val="0"/>
              </a:spcAft>
              <a:buSzPts val="1200"/>
              <a:buFont typeface="Calibri"/>
              <a:buAutoNum type="arabicPeriod"/>
            </a:pPr>
            <a:r>
              <a:rPr lang="en-US"/>
              <a:t>Say several simple sentences and work with students to brainstorm adjectives that can expand those sentences.</a:t>
            </a:r>
            <a:endParaRPr b="0" i="0" sz="1200" u="none" strike="noStrike">
              <a:solidFill>
                <a:srgbClr val="000000"/>
              </a:solidFill>
              <a:latin typeface="Calibri"/>
              <a:ea typeface="Calibri"/>
              <a:cs typeface="Calibri"/>
              <a:sym typeface="Calibri"/>
            </a:endParaRPr>
          </a:p>
        </p:txBody>
      </p:sp>
      <p:sp>
        <p:nvSpPr>
          <p:cNvPr id="553" name="Google Shape;553;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4" name="Google Shape;56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Hold up the fan Picture Card. </a:t>
            </a:r>
            <a:r>
              <a:rPr i="1" lang="en-US"/>
              <a:t>Listen to this word: /f/ /a/ /n/, fan. What are the sounds you hear in fan?</a:t>
            </a:r>
            <a:r>
              <a:rPr lang="en-US"/>
              <a:t> Students should say /f/ /a/ /n/. </a:t>
            </a:r>
            <a:r>
              <a:rPr i="1" lang="en-US"/>
              <a:t>Let’s change the sound /f/ in fan to make a new word. We will change the /f/ to /b/. Listen: /b/ -an. The new word is ban</a:t>
            </a:r>
            <a:r>
              <a:rPr lang="en-US"/>
              <a:t>. Continue substituting beginning, middle, and ending phonemes to make these words: bat, bet, met, mat, map. </a:t>
            </a:r>
            <a:r>
              <a:rPr b="1" lang="en-US"/>
              <a:t>Click path -&gt; Table of Contents -&gt; Unit 5 Week 4 Informational Text -&gt; Lesson 1</a:t>
            </a:r>
            <a:endParaRPr/>
          </a:p>
          <a:p>
            <a:pPr indent="-256032" lvl="0" marL="256032" rtl="0" algn="l">
              <a:lnSpc>
                <a:spcPct val="100000"/>
              </a:lnSpc>
              <a:spcBef>
                <a:spcPts val="0"/>
              </a:spcBef>
              <a:spcAft>
                <a:spcPts val="0"/>
              </a:spcAft>
              <a:buSzPts val="1200"/>
              <a:buFont typeface="Calibri"/>
              <a:buAutoNum type="arabicPeriod"/>
            </a:pPr>
            <a:r>
              <a:rPr lang="en-US"/>
              <a:t>Display the kite Picture Card. Guide students as they look at the picture and say the word. Have them slowly segment the phonemes. Then have them substitute the beginning, middle, and ending phonemes to make new words, such as Kate/late, late/lace, lace/lice, lice/mice. Have students name the word that explains the second picture on Student Interactive p. 124. (sit) Then have them substitute beginning, middle, and ending phonemes to make new words, such as fit/fill, fill/fall, fall/mall. </a:t>
            </a:r>
            <a:endParaRPr sz="1200">
              <a:latin typeface="Calibri"/>
              <a:ea typeface="Calibri"/>
              <a:cs typeface="Calibri"/>
              <a:sym typeface="Calibri"/>
            </a:endParaRPr>
          </a:p>
        </p:txBody>
      </p:sp>
      <p:sp>
        <p:nvSpPr>
          <p:cNvPr id="111" name="Google Shape;11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Say the word yak. </a:t>
            </a:r>
            <a:r>
              <a:rPr i="1" lang="en-US"/>
              <a:t>Listen to the sounds as I say this word slowly: /y/ /a/ /k/. How many sounds do you hear in the word /y/ /a/ /k/? Yes, there are three sounds. Now listen as I say the sounds quickly: yak. The word is yak.</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Say the word wig. </a:t>
            </a:r>
            <a:r>
              <a:rPr i="1" lang="en-US"/>
              <a:t>Listen carefully as I say this word: /w/ /i/ /g/. What is the first sound in wig? Say it with me: /w/. What is the second sound in wig? Say it with me: /i/. What is the third sound in wig? Say it with me: /g/. Now let’s say all the sounds in wig together quickly. Say it with me: wig.</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Say the following words: pen, ran, box, top, pup, kit. Have students segment and blend the phonemes in each word.</a:t>
            </a:r>
            <a:endParaRPr i="0" sz="1200">
              <a:solidFill>
                <a:srgbClr val="373536"/>
              </a:solidFill>
              <a:latin typeface="Calibri"/>
              <a:ea typeface="Calibri"/>
              <a:cs typeface="Calibri"/>
              <a:sym typeface="Calibri"/>
            </a:endParaRPr>
          </a:p>
        </p:txBody>
      </p:sp>
      <p:sp>
        <p:nvSpPr>
          <p:cNvPr id="575" name="Google Shape;575;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2" name="Google Shape;59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Write the word kin on the board. </a:t>
            </a:r>
            <a:r>
              <a:rPr i="1" lang="en-US"/>
              <a:t>This is the word kin. I can read the word: /k/ /i/ /n/, kin. I hear the sound /k/ at the beginning. The sound /k/ can be spelled with the letter k.</a:t>
            </a:r>
            <a:endParaRPr/>
          </a:p>
          <a:p>
            <a:pPr indent="-228600" lvl="0" marL="228600" rtl="0" algn="l">
              <a:lnSpc>
                <a:spcPct val="100000"/>
              </a:lnSpc>
              <a:spcBef>
                <a:spcPts val="0"/>
              </a:spcBef>
              <a:spcAft>
                <a:spcPts val="0"/>
              </a:spcAft>
              <a:buSzPts val="1200"/>
              <a:buFont typeface="Calibri"/>
              <a:buAutoNum type="arabicPeriod"/>
            </a:pPr>
            <a:r>
              <a:rPr lang="en-US"/>
              <a:t>Repeat with the word win. Then say: </a:t>
            </a:r>
            <a:r>
              <a:rPr i="1" lang="en-US"/>
              <a:t>Look at the words kin and win. One letter was changed to make a new word. What letter was changed? Yes, the letter k was changed to the letter w.</a:t>
            </a:r>
            <a:endParaRPr/>
          </a:p>
          <a:p>
            <a:pPr indent="-228600" lvl="0" marL="228600" rtl="0" algn="l">
              <a:lnSpc>
                <a:spcPct val="100000"/>
              </a:lnSpc>
              <a:spcBef>
                <a:spcPts val="0"/>
              </a:spcBef>
              <a:spcAft>
                <a:spcPts val="0"/>
              </a:spcAft>
              <a:buSzPts val="1200"/>
              <a:buFont typeface="Calibri"/>
              <a:buAutoNum type="arabicPeriod"/>
            </a:pPr>
            <a:r>
              <a:rPr lang="en-US"/>
              <a:t>Write am and Sam on the board. Read the words, and explain that the letter S was added to the word am to make the new word Sam. Write kit and it on the board. Read the words, and explain that the letter k was deleted, or taken away, from the word kit to make the new word it.</a:t>
            </a:r>
            <a:endParaRPr i="1"/>
          </a:p>
          <a:p>
            <a:pPr indent="-228600" lvl="0" marL="228600" rtl="0" algn="l">
              <a:lnSpc>
                <a:spcPct val="100000"/>
              </a:lnSpc>
              <a:spcBef>
                <a:spcPts val="0"/>
              </a:spcBef>
              <a:spcAft>
                <a:spcPts val="0"/>
              </a:spcAft>
              <a:buSzPts val="1200"/>
              <a:buFont typeface="Calibri"/>
              <a:buAutoNum type="arabicPeriod"/>
            </a:pPr>
            <a:r>
              <a:rPr i="1" lang="en-US"/>
              <a:t>Today we are reviewing the sounds /k/, /s/, /w/, and /m/.</a:t>
            </a:r>
            <a:r>
              <a:rPr lang="en-US"/>
              <a:t> Have students identify the letter that spells each sound. Write these words: at, sat, set, wet; Kim, Tim, Tam, am. Have students read the words and name the letter that was changed, added, or deleted to make each new word.</a:t>
            </a:r>
            <a:endParaRPr/>
          </a:p>
          <a:p>
            <a:pPr indent="-228600" lvl="0" marL="228600" rtl="0" algn="l">
              <a:lnSpc>
                <a:spcPct val="100000"/>
              </a:lnSpc>
              <a:spcBef>
                <a:spcPts val="0"/>
              </a:spcBef>
              <a:spcAft>
                <a:spcPts val="0"/>
              </a:spcAft>
              <a:buSzPts val="1200"/>
              <a:buFont typeface="Calibri"/>
              <a:buAutoNum type="arabicPeriod"/>
            </a:pPr>
            <a:r>
              <a:rPr lang="en-US"/>
              <a:t>Have students turn to p. 126 in the Student Interactive. Have partners read the words and identify what letters were changed, added, or deleted to make the new words.</a:t>
            </a:r>
            <a:endParaRPr b="1" i="1" sz="1200">
              <a:latin typeface="Calibri"/>
              <a:ea typeface="Calibri"/>
              <a:cs typeface="Calibri"/>
              <a:sym typeface="Calibri"/>
            </a:endParaRPr>
          </a:p>
        </p:txBody>
      </p:sp>
      <p:sp>
        <p:nvSpPr>
          <p:cNvPr id="593" name="Google Shape;593;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Tell students that today they are going to continue working with high-frequency words. You will see these words over and over in texts. Have students read the words at the top of p. 127 in the Student Interactive with you: out, so, then. </a:t>
            </a:r>
            <a:endParaRPr/>
          </a:p>
          <a:p>
            <a:pPr indent="-256032" lvl="0" marL="256032" rtl="0" algn="l">
              <a:lnSpc>
                <a:spcPct val="100000"/>
              </a:lnSpc>
              <a:spcBef>
                <a:spcPts val="0"/>
              </a:spcBef>
              <a:spcAft>
                <a:spcPts val="0"/>
              </a:spcAft>
              <a:buSzPts val="1200"/>
              <a:buFont typeface="Calibri"/>
              <a:buAutoNum type="arabicPeriod"/>
            </a:pPr>
            <a:r>
              <a:rPr lang="en-US"/>
              <a:t>Have students look at the words at the top of p. 127. Tell them to identify and point to each word when you say it. Say out. Pause to let students find and point to the word. Say so. Say then. Repeat the activity until students are familiar with each word. Encourage students to use the words in sentences.</a:t>
            </a:r>
            <a:endParaRPr/>
          </a:p>
          <a:p>
            <a:pPr indent="-256032" lvl="0" marL="256032" rtl="0" algn="l">
              <a:lnSpc>
                <a:spcPct val="100000"/>
              </a:lnSpc>
              <a:spcBef>
                <a:spcPts val="0"/>
              </a:spcBef>
              <a:spcAft>
                <a:spcPts val="0"/>
              </a:spcAft>
              <a:buSzPts val="1200"/>
              <a:buFont typeface="Calibri"/>
              <a:buAutoNum type="arabicPeriod"/>
            </a:pPr>
            <a:r>
              <a:rPr lang="en-US"/>
              <a:t>Have students read the words on p. 127 with you. Ask them to identify the words out, so, and then in the sentences. Have them underline the high-frequency words in the sentences. Then have the students read the sentences with a partner.</a:t>
            </a:r>
            <a:endParaRPr/>
          </a:p>
        </p:txBody>
      </p:sp>
      <p:sp>
        <p:nvSpPr>
          <p:cNvPr id="610" name="Google Shape;610;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the more they read, the more they will be able to compare and contrast the different texts and ideas they read about.</a:t>
            </a:r>
            <a:endParaRPr/>
          </a:p>
          <a:p>
            <a:pPr indent="-228600" lvl="1" marL="685800" rtl="0" algn="l">
              <a:lnSpc>
                <a:spcPct val="100000"/>
              </a:lnSpc>
              <a:spcBef>
                <a:spcPts val="0"/>
              </a:spcBef>
              <a:spcAft>
                <a:spcPts val="0"/>
              </a:spcAft>
              <a:buSzPts val="1200"/>
              <a:buFont typeface="Arial"/>
              <a:buChar char="•"/>
            </a:pPr>
            <a:r>
              <a:rPr lang="en-US"/>
              <a:t>Comparing means telling how things are alike.</a:t>
            </a:r>
            <a:endParaRPr/>
          </a:p>
          <a:p>
            <a:pPr indent="-228600" lvl="1" marL="685800" rtl="0" algn="l">
              <a:lnSpc>
                <a:spcPct val="100000"/>
              </a:lnSpc>
              <a:spcBef>
                <a:spcPts val="0"/>
              </a:spcBef>
              <a:spcAft>
                <a:spcPts val="0"/>
              </a:spcAft>
              <a:buSzPts val="1200"/>
              <a:buFont typeface="Arial"/>
              <a:buChar char="•"/>
            </a:pPr>
            <a:r>
              <a:rPr lang="en-US"/>
              <a:t>Contrasting means telling how things are different.</a:t>
            </a:r>
            <a:endParaRPr/>
          </a:p>
          <a:p>
            <a:pPr indent="-228600" lvl="1" marL="685800" rtl="0" algn="l">
              <a:lnSpc>
                <a:spcPct val="100000"/>
              </a:lnSpc>
              <a:spcBef>
                <a:spcPts val="0"/>
              </a:spcBef>
              <a:spcAft>
                <a:spcPts val="0"/>
              </a:spcAft>
              <a:buSzPts val="1200"/>
              <a:buFont typeface="Arial"/>
              <a:buChar char="•"/>
            </a:pPr>
            <a:r>
              <a:rPr lang="en-US"/>
              <a:t>Comparing and contrasting texts helps readers understand a topic.</a:t>
            </a:r>
            <a:endParaRPr/>
          </a:p>
          <a:p>
            <a:pPr indent="-228600" lvl="0" marL="228600" rtl="0" algn="l">
              <a:lnSpc>
                <a:spcPct val="100000"/>
              </a:lnSpc>
              <a:spcBef>
                <a:spcPts val="0"/>
              </a:spcBef>
              <a:spcAft>
                <a:spcPts val="0"/>
              </a:spcAft>
              <a:buSzPts val="1200"/>
              <a:buFont typeface="Calibri"/>
              <a:buAutoNum type="arabicPeriod"/>
            </a:pPr>
            <a:r>
              <a:rPr lang="en-US"/>
              <a:t>Tell students that they should think about ways the texts are similar and different from each other. </a:t>
            </a:r>
            <a:endParaRPr/>
          </a:p>
          <a:p>
            <a:pPr indent="-228600" lvl="0" marL="228600" rtl="0" algn="l">
              <a:lnSpc>
                <a:spcPct val="100000"/>
              </a:lnSpc>
              <a:spcBef>
                <a:spcPts val="0"/>
              </a:spcBef>
              <a:spcAft>
                <a:spcPts val="0"/>
              </a:spcAft>
              <a:buSzPts val="1200"/>
              <a:buFont typeface="Calibri"/>
              <a:buAutoNum type="arabicPeriod"/>
            </a:pPr>
            <a:r>
              <a:rPr lang="en-US"/>
              <a:t>Remind students that both Tornado Action Plan and Blizzard Action Plan give a plan about how to prepare for a storm. Model how to examine the steps in a process presented in each text.</a:t>
            </a:r>
            <a:endParaRPr/>
          </a:p>
          <a:p>
            <a:pPr indent="-228600" lvl="1" marL="685800" rtl="0" algn="l">
              <a:lnSpc>
                <a:spcPct val="100000"/>
              </a:lnSpc>
              <a:spcBef>
                <a:spcPts val="0"/>
              </a:spcBef>
              <a:spcAft>
                <a:spcPts val="0"/>
              </a:spcAft>
              <a:buSzPts val="1200"/>
              <a:buFont typeface="Arial"/>
              <a:buChar char="•"/>
            </a:pPr>
            <a:r>
              <a:rPr i="1" lang="en-US"/>
              <a:t>I see a two-step plan on page 142 of Tornado Action Plan that tells how to prepare for a tornado. I must go to a safe area and wait for the storm to pass. </a:t>
            </a:r>
            <a:endParaRPr/>
          </a:p>
          <a:p>
            <a:pPr indent="-228600" lvl="1" marL="685800" rtl="0" algn="l">
              <a:lnSpc>
                <a:spcPct val="100000"/>
              </a:lnSpc>
              <a:spcBef>
                <a:spcPts val="0"/>
              </a:spcBef>
              <a:spcAft>
                <a:spcPts val="0"/>
              </a:spcAft>
              <a:buSzPts val="1200"/>
              <a:buFont typeface="Arial"/>
              <a:buChar char="•"/>
            </a:pPr>
            <a:r>
              <a:rPr i="1" lang="en-US"/>
              <a:t>I can compare this to the three-step plan on pages 149–150 of Blizzard Action Plan. It tells me the steps for preparing for a blizzard. I must stay inside in warm clothes. But I can eat and play to stay warm!</a:t>
            </a:r>
            <a:endParaRPr/>
          </a:p>
          <a:p>
            <a:pPr indent="-228600" lvl="1" marL="685800" rtl="0" algn="l">
              <a:lnSpc>
                <a:spcPct val="100000"/>
              </a:lnSpc>
              <a:spcBef>
                <a:spcPts val="0"/>
              </a:spcBef>
              <a:spcAft>
                <a:spcPts val="0"/>
              </a:spcAft>
              <a:buSzPts val="1200"/>
              <a:buFont typeface="Arial"/>
              <a:buChar char="•"/>
            </a:pPr>
            <a:r>
              <a:rPr i="1" lang="en-US"/>
              <a:t>The plans are alike because they both help me prepare for storms. But the plans are different, too. Tornadoes pass quickly so I just need to wait in a safe place. Blizzards take a longer time. I must stay warm during that whole storm</a:t>
            </a:r>
            <a:r>
              <a:rPr lang="en-US"/>
              <a:t>.</a:t>
            </a:r>
            <a:endParaRPr/>
          </a:p>
          <a:p>
            <a:pPr indent="-228600" lvl="0" marL="228600" rtl="0" algn="l">
              <a:lnSpc>
                <a:spcPct val="100000"/>
              </a:lnSpc>
              <a:spcBef>
                <a:spcPts val="0"/>
              </a:spcBef>
              <a:spcAft>
                <a:spcPts val="0"/>
              </a:spcAft>
              <a:buSzPts val="1200"/>
              <a:buFont typeface="Calibri"/>
              <a:buAutoNum type="arabicPeriod"/>
            </a:pPr>
            <a:r>
              <a:rPr lang="en-US"/>
              <a:t>Have students turn to the Close Read notes on pp. 141 and 149 and underline the words that tell what you should do to prepare for each type of storm.</a:t>
            </a:r>
            <a:endParaRPr i="1" sz="1200">
              <a:latin typeface="Calibri"/>
              <a:ea typeface="Calibri"/>
              <a:cs typeface="Calibri"/>
              <a:sym typeface="Calibri"/>
            </a:endParaRPr>
          </a:p>
        </p:txBody>
      </p:sp>
      <p:sp>
        <p:nvSpPr>
          <p:cNvPr id="626" name="Google Shape;626;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8" name="Google Shape;638;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Read aloud the Close Read note on p. 141 and work with students to identify details in the text that show what they should do during a tornado. Then tell students they will read another text about a weather safety plan. Work with students to determine how the two weather plans are alike and different. DOK 3</a:t>
            </a:r>
            <a:endParaRPr i="0" sz="1200">
              <a:latin typeface="Calibri"/>
              <a:ea typeface="Calibri"/>
              <a:cs typeface="Calibri"/>
              <a:sym typeface="Calibri"/>
            </a:endParaRPr>
          </a:p>
        </p:txBody>
      </p:sp>
      <p:sp>
        <p:nvSpPr>
          <p:cNvPr id="639" name="Google Shape;639;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Read aloud the Close Read note on p. 149. Help students find examples of what to do in a blizzard. DOK 3</a:t>
            </a:r>
            <a:endParaRPr i="0" sz="1200">
              <a:latin typeface="Calibri"/>
              <a:ea typeface="Calibri"/>
              <a:cs typeface="Calibri"/>
              <a:sym typeface="Calibri"/>
            </a:endParaRPr>
          </a:p>
        </p:txBody>
      </p:sp>
      <p:sp>
        <p:nvSpPr>
          <p:cNvPr id="652" name="Google Shape;652;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Have students use the strategies for comparing and contrasting texts. </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turn and talk with a partner about how a tornado and a blizzard are similar and different. Have them use the sentence frames: A tornado is like a blizzard. Both ___. A tornado is ___, but a blizzard is ___. Have students complete p. 154 in the Student Interactive. Make corrections to student responses as needed.</a:t>
            </a:r>
            <a:endParaRPr/>
          </a:p>
        </p:txBody>
      </p:sp>
      <p:sp>
        <p:nvSpPr>
          <p:cNvPr id="665" name="Google Shape;665;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Explain to students that the structure of a text is how the author puts the text together.</a:t>
            </a:r>
            <a:endParaRPr/>
          </a:p>
          <a:p>
            <a:pPr indent="-228600" lvl="1" marL="685800" rtl="0" algn="l">
              <a:lnSpc>
                <a:spcPct val="100000"/>
              </a:lnSpc>
              <a:spcBef>
                <a:spcPts val="0"/>
              </a:spcBef>
              <a:spcAft>
                <a:spcPts val="0"/>
              </a:spcAft>
              <a:buClr>
                <a:srgbClr val="373536"/>
              </a:buClr>
              <a:buSzPts val="1200"/>
              <a:buFont typeface="Arial"/>
              <a:buChar char="•"/>
            </a:pPr>
            <a:r>
              <a:rPr lang="en-US"/>
              <a:t>Some texts use many photos to tell a story or give information.</a:t>
            </a:r>
            <a:endParaRPr/>
          </a:p>
          <a:p>
            <a:pPr indent="-228600" lvl="1" marL="685800" rtl="0" algn="l">
              <a:lnSpc>
                <a:spcPct val="100000"/>
              </a:lnSpc>
              <a:spcBef>
                <a:spcPts val="0"/>
              </a:spcBef>
              <a:spcAft>
                <a:spcPts val="0"/>
              </a:spcAft>
              <a:buClr>
                <a:srgbClr val="373536"/>
              </a:buClr>
              <a:buSzPts val="1200"/>
              <a:buFont typeface="Arial"/>
              <a:buChar char="•"/>
            </a:pPr>
            <a:r>
              <a:rPr lang="en-US"/>
              <a:t>Some texts give steps to tell how to do something.</a:t>
            </a:r>
            <a:endParaRPr/>
          </a:p>
          <a:p>
            <a:pPr indent="-228600" lvl="1" marL="685800" rtl="0" algn="l">
              <a:lnSpc>
                <a:spcPct val="100000"/>
              </a:lnSpc>
              <a:spcBef>
                <a:spcPts val="0"/>
              </a:spcBef>
              <a:spcAft>
                <a:spcPts val="0"/>
              </a:spcAft>
              <a:buClr>
                <a:srgbClr val="373536"/>
              </a:buClr>
              <a:buSzPts val="1200"/>
              <a:buFont typeface="Arial"/>
              <a:buChar char="•"/>
            </a:pPr>
            <a:r>
              <a:rPr lang="en-US"/>
              <a:t>Some texts tell a story with no pictures.</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Ask students to turn to p. 159 in the Student Interactive. Guide them to think about the text structure of both texts. </a:t>
            </a:r>
            <a:r>
              <a:rPr i="1" lang="en-US"/>
              <a:t>Tornado Action Plan and Blizzard Action Plan have some things in common. Both are informational texts. There is also something about the structure, or the way they are put together, that is similar. Both have numbered steps.</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p. 159 of the Student Interactive. </a:t>
            </a:r>
            <a:endParaRPr i="1"/>
          </a:p>
        </p:txBody>
      </p:sp>
      <p:sp>
        <p:nvSpPr>
          <p:cNvPr id="678" name="Google Shape;678;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Remind students that sentences start with a capital letter and end with a period or other punctuation mark. We leave a tiny space between letters and a bigger space between words. </a:t>
            </a:r>
            <a:endParaRPr/>
          </a:p>
          <a:p>
            <a:pPr indent="-228600" lvl="0" marL="228600" rtl="0" algn="l">
              <a:lnSpc>
                <a:spcPct val="100000"/>
              </a:lnSpc>
              <a:spcBef>
                <a:spcPts val="0"/>
              </a:spcBef>
              <a:spcAft>
                <a:spcPts val="0"/>
              </a:spcAft>
              <a:buSzPts val="1200"/>
              <a:buFont typeface="Calibri"/>
              <a:buAutoNum type="arabicPeriod"/>
            </a:pPr>
            <a:r>
              <a:rPr lang="en-US"/>
              <a:t>Demonstrate for students how to write a simple sentence. </a:t>
            </a:r>
            <a:r>
              <a:rPr i="1" lang="en-US"/>
              <a:t>I want to write a sentence about the weather: It is hot. There are three words in this sentence. The first word is It. I need to use a capital letter. I write capital I and the letter t</a:t>
            </a:r>
            <a:r>
              <a:rPr lang="en-US"/>
              <a:t>. Write the word It. </a:t>
            </a:r>
            <a:r>
              <a:rPr i="1" lang="en-US"/>
              <a:t>I know I need to leave a space between words in sentences. I write the word is. I make sure to form the letters correctly. I leave another space before writing the last word, hot. I start by forming the letter h. Then I write an o and a t, making sure to form them correctly</a:t>
            </a:r>
            <a:r>
              <a:rPr lang="en-US"/>
              <a:t>. Write the word hot. </a:t>
            </a:r>
            <a:r>
              <a:rPr i="1" lang="en-US"/>
              <a:t>The sentence is finished, so I need to add a period.</a:t>
            </a:r>
            <a:r>
              <a:rPr lang="en-US"/>
              <a:t> Add a period after the word hot.</a:t>
            </a:r>
            <a:endParaRPr/>
          </a:p>
          <a:p>
            <a:pPr indent="-228600" lvl="0" marL="228600" rtl="0" algn="l">
              <a:lnSpc>
                <a:spcPct val="100000"/>
              </a:lnSpc>
              <a:spcBef>
                <a:spcPts val="0"/>
              </a:spcBef>
              <a:spcAft>
                <a:spcPts val="0"/>
              </a:spcAft>
              <a:buSzPts val="1200"/>
              <a:buFont typeface="Calibri"/>
              <a:buAutoNum type="arabicPeriod"/>
            </a:pPr>
            <a:r>
              <a:rPr lang="en-US"/>
              <a:t>Have students use Handwriting p. 275 from the Resource Download Center to practice writing simple sentences. Tell students to form letters accurately using appropriate directionality and to include spaces between the words. </a:t>
            </a:r>
            <a:r>
              <a:rPr b="1" i="0" lang="en-US" sz="1200" u="none" strike="noStrike">
                <a:solidFill>
                  <a:srgbClr val="373536"/>
                </a:solidFill>
                <a:latin typeface="Calibri"/>
                <a:ea typeface="Calibri"/>
                <a:cs typeface="Calibri"/>
                <a:sym typeface="Calibri"/>
              </a:rPr>
              <a:t>Click path: Realize -&gt; Table of Contents -&gt; Resource Download Center -&gt; Handwriting Practice -&gt; U5W4L3 Handwriting Practice </a:t>
            </a:r>
            <a:endParaRPr/>
          </a:p>
        </p:txBody>
      </p:sp>
      <p:sp>
        <p:nvSpPr>
          <p:cNvPr id="691" name="Google Shape;691;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2" name="Google Shape;702;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Authors can use computers, tablets, and other digital tools to write. Digital tools make writing easier. Authors can write on paper but may compose their final work using digital tools so it can be published or printed.</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Write a question and answer from a stack text on the board, or make up one, such as: How old are children when they start kindergarten? Most children are five or six when they start school. Tell students that you want to transcribe your question and answer from paper to a digital tool. Model typing it on a laptop or tablet. Think aloud as you type your question and answer, using the space bar between words and using “delete” to fix errors and “return” to start a new line.</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Ask students what they notice about using digital tools to write a book (it is neater, it is easy to read, etc.). Model how to add a picture to the page and how to use the spell-check feature. Explore other features of the software as time allows. Think aloud as you model saving the document, explaining that authors save their work on digital tools.</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Direct students to complete the activity on p. 162 of the Student Interactive. Explain that digital tools do not include a pencil and paper.</a:t>
            </a:r>
            <a:endParaRPr i="1"/>
          </a:p>
        </p:txBody>
      </p:sp>
      <p:sp>
        <p:nvSpPr>
          <p:cNvPr id="703" name="Google Shape;703;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Hold up the kite Picture Card. </a:t>
            </a:r>
            <a:r>
              <a:rPr i="1" lang="en-US"/>
              <a:t>What sound do you hear at the beginning of kite? </a:t>
            </a:r>
            <a:r>
              <a:rPr lang="en-US"/>
              <a:t>Have students identify /k/. </a:t>
            </a:r>
            <a:r>
              <a:rPr i="1" lang="en-US"/>
              <a:t>The letter k spells the sound /k/ in kite. </a:t>
            </a:r>
            <a:r>
              <a:rPr lang="en-US"/>
              <a:t>Turn the card over and read the word kite with students. Have students tell you the letters that are in the word kite. </a:t>
            </a:r>
            <a:r>
              <a:rPr b="1" lang="en-US"/>
              <a:t>Click path -&gt; Table of Contents -&gt; Unit 5 Week 4 Informational Text -&gt; Lesson 1</a:t>
            </a:r>
            <a:endParaRPr/>
          </a:p>
          <a:p>
            <a:pPr indent="-228600" lvl="0" marL="228600" rtl="0" algn="l">
              <a:lnSpc>
                <a:spcPct val="100000"/>
              </a:lnSpc>
              <a:spcBef>
                <a:spcPts val="0"/>
              </a:spcBef>
              <a:spcAft>
                <a:spcPts val="0"/>
              </a:spcAft>
              <a:buSzPts val="1200"/>
              <a:buFont typeface="Calibri"/>
              <a:buAutoNum type="arabicPeriod"/>
            </a:pPr>
            <a:r>
              <a:rPr i="1" lang="en-US"/>
              <a:t>Now let’s practice reading more words with the sound /k/. </a:t>
            </a:r>
            <a:r>
              <a:rPr lang="en-US"/>
              <a:t>Write the words Kate, Kim, and kid on the board. </a:t>
            </a:r>
            <a:r>
              <a:rPr i="1" lang="en-US"/>
              <a:t>The first letter in each of these words, k, spells the sound /k/.</a:t>
            </a:r>
            <a:r>
              <a:rPr lang="en-US"/>
              <a:t> Circle the k in each word. Read the list with students. Repeat the activity for the letter Ss using the slide Picture Card and these words: sat, set, self, Sam.</a:t>
            </a:r>
            <a:endParaRPr/>
          </a:p>
          <a:p>
            <a:pPr indent="-228600" lvl="0" marL="228600" rtl="0" algn="l">
              <a:lnSpc>
                <a:spcPct val="100000"/>
              </a:lnSpc>
              <a:spcBef>
                <a:spcPts val="0"/>
              </a:spcBef>
              <a:spcAft>
                <a:spcPts val="0"/>
              </a:spcAft>
              <a:buSzPts val="1200"/>
              <a:buFont typeface="Calibri"/>
              <a:buAutoNum type="arabicPeriod"/>
            </a:pPr>
            <a:r>
              <a:rPr lang="en-US"/>
              <a:t>Write these words on the board: Kip, sand, sip, kit. Have students read the words together.</a:t>
            </a:r>
            <a:endParaRPr/>
          </a:p>
        </p:txBody>
      </p:sp>
      <p:sp>
        <p:nvSpPr>
          <p:cNvPr id="124" name="Google Shape;12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5" name="Google Shape;715;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During independent writing time, students should continue writing and editing. If resources allow, have students type their books on a laptop or tablet. Remind them to save their work.</a:t>
            </a:r>
            <a:endParaRPr/>
          </a:p>
          <a:p>
            <a:pPr indent="-228600" lvl="0" marL="228600" rtl="0" algn="l">
              <a:lnSpc>
                <a:spcPct val="100000"/>
              </a:lnSpc>
              <a:spcBef>
                <a:spcPts val="0"/>
              </a:spcBef>
              <a:spcAft>
                <a:spcPts val="0"/>
              </a:spcAft>
              <a:buSzPts val="1200"/>
              <a:buFont typeface="Calibri"/>
              <a:buAutoNum type="arabicPeriod"/>
            </a:pPr>
            <a:r>
              <a:rPr lang="en-US"/>
              <a:t>Writing Support</a:t>
            </a:r>
            <a:endParaRPr/>
          </a:p>
          <a:p>
            <a:pPr indent="-228600" lvl="1" marL="685800" rtl="0" algn="l">
              <a:lnSpc>
                <a:spcPct val="100000"/>
              </a:lnSpc>
              <a:spcBef>
                <a:spcPts val="0"/>
              </a:spcBef>
              <a:spcAft>
                <a:spcPts val="0"/>
              </a:spcAft>
              <a:buSzPts val="1200"/>
              <a:buFont typeface="Arial"/>
              <a:buChar char="•"/>
            </a:pPr>
            <a:r>
              <a:rPr lang="en-US"/>
              <a:t>Modeled - Think aloud as you transfer a hand-written book to a digital format. </a:t>
            </a:r>
            <a:endParaRPr/>
          </a:p>
          <a:p>
            <a:pPr indent="-228600" lvl="1" marL="685800" rtl="0" algn="l">
              <a:lnSpc>
                <a:spcPct val="100000"/>
              </a:lnSpc>
              <a:spcBef>
                <a:spcPts val="0"/>
              </a:spcBef>
              <a:spcAft>
                <a:spcPts val="0"/>
              </a:spcAft>
              <a:buSzPts val="1200"/>
              <a:buFont typeface="Arial"/>
              <a:buChar char="•"/>
            </a:pPr>
            <a:r>
              <a:rPr lang="en-US"/>
              <a:t>Shared - Work with students to continue using digital tools to type their books. After they type each page, have them stop and read it to look for typing errors. Show them how to correct any errors. </a:t>
            </a:r>
            <a:endParaRPr/>
          </a:p>
          <a:p>
            <a:pPr indent="-228600" lvl="1" marL="685800" rtl="0" algn="l">
              <a:lnSpc>
                <a:spcPct val="100000"/>
              </a:lnSpc>
              <a:spcBef>
                <a:spcPts val="0"/>
              </a:spcBef>
              <a:spcAft>
                <a:spcPts val="0"/>
              </a:spcAft>
              <a:buSzPts val="1200"/>
              <a:buFont typeface="Arial"/>
              <a:buChar char="•"/>
            </a:pPr>
            <a:r>
              <a:rPr lang="en-US"/>
              <a:t>Guided - Discuss why digital tools are important when writing a book. Help students begin or finish typing their books.</a:t>
            </a:r>
            <a:endParaRPr/>
          </a:p>
          <a:p>
            <a:pPr indent="-228600" lvl="0" marL="228600" rtl="0" algn="l">
              <a:lnSpc>
                <a:spcPct val="100000"/>
              </a:lnSpc>
              <a:spcBef>
                <a:spcPts val="0"/>
              </a:spcBef>
              <a:spcAft>
                <a:spcPts val="0"/>
              </a:spcAft>
              <a:buSzPts val="1200"/>
              <a:buFont typeface="Calibri"/>
              <a:buAutoNum type="arabicPeriod"/>
            </a:pPr>
            <a:r>
              <a:rPr lang="en-US"/>
              <a:t>Have two or three students share their writing. Engage students in a discussion about what they like or dislike about using digital tools.</a:t>
            </a:r>
            <a:endParaRPr sz="1200">
              <a:latin typeface="Calibri"/>
              <a:ea typeface="Calibri"/>
              <a:cs typeface="Calibri"/>
              <a:sym typeface="Calibri"/>
            </a:endParaRPr>
          </a:p>
        </p:txBody>
      </p:sp>
      <p:sp>
        <p:nvSpPr>
          <p:cNvPr id="716" name="Google Shape;716;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8" name="Google Shape;728;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words with initial consonant blends have two consonants at the beginning of the word. Both sounds are heard and spelled.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write the following words as you isolate each phoneme: skip— /s/ /k/ /i/ /p/; step—/s/ /t/ /e/ /p/; spot— /s/ /p/ /o/ /t/.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complete Spell Words p. 281 from the Resource Download Center. </a:t>
            </a:r>
            <a:r>
              <a:rPr b="1" i="0" lang="en-US" u="none" strike="noStrike">
                <a:solidFill>
                  <a:srgbClr val="000000"/>
                </a:solidFill>
                <a:latin typeface="Calibri"/>
                <a:ea typeface="Calibri"/>
                <a:cs typeface="Calibri"/>
                <a:sym typeface="Calibri"/>
              </a:rPr>
              <a:t>Click path: Table of Contents -&gt; Resource Download Center -&gt; Spelling -&gt; U5W4L3</a:t>
            </a:r>
            <a:endParaRPr b="0" i="0" sz="1200" u="none" strike="noStrike">
              <a:solidFill>
                <a:srgbClr val="373536"/>
              </a:solidFill>
              <a:latin typeface="Calibri"/>
              <a:ea typeface="Calibri"/>
              <a:cs typeface="Calibri"/>
              <a:sym typeface="Calibri"/>
            </a:endParaRPr>
          </a:p>
        </p:txBody>
      </p:sp>
      <p:sp>
        <p:nvSpPr>
          <p:cNvPr id="729" name="Google Shape;729;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1" name="Google Shape;741;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Display and read the following sentence: The blizzard brought strong winds. Have students tell you which word in the sentence is an adjective. After they identify strong as an adjective, explain that the word strong tells about the winds.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another example: </a:t>
            </a:r>
            <a:r>
              <a:rPr i="1" lang="en-US"/>
              <a:t>I just read this sentence: Who baked the delicious cake? The word delicious is an adjective. The word expanded the sentence and gave me more detail about the cake</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Provide additional examples as needed so that students can easily identify on their own how sentences can be expanded.</a:t>
            </a:r>
            <a:endParaRPr b="0" i="0" sz="1200" u="none" strike="noStrike">
              <a:solidFill>
                <a:srgbClr val="373536"/>
              </a:solidFill>
              <a:latin typeface="Calibri"/>
              <a:ea typeface="Calibri"/>
              <a:cs typeface="Calibri"/>
              <a:sym typeface="Calibri"/>
            </a:endParaRPr>
          </a:p>
        </p:txBody>
      </p:sp>
      <p:sp>
        <p:nvSpPr>
          <p:cNvPr id="742" name="Google Shape;742;p8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4" name="Google Shape;754;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5" name="Google Shape;755;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rgbClr val="373536"/>
              </a:buClr>
              <a:buSzPts val="1200"/>
              <a:buFont typeface="Calibri"/>
              <a:buAutoNum type="arabicPeriod"/>
            </a:pPr>
            <a:r>
              <a:rPr lang="en-US"/>
              <a:t>Have students turn to p. 128 in the Student Interactive. </a:t>
            </a:r>
            <a:r>
              <a:rPr i="1" lang="en-US"/>
              <a:t>We are going to read a story today about children who do things outdoors</a:t>
            </a:r>
            <a:r>
              <a:rPr lang="en-US"/>
              <a:t>. Point to the title of the story. </a:t>
            </a:r>
            <a:r>
              <a:rPr i="1" lang="en-US"/>
              <a:t>The title is Can We Be Out? I hear a word with the sound /w/. </a:t>
            </a:r>
            <a:r>
              <a:rPr lang="en-US"/>
              <a:t>Have students find and point to the word We. </a:t>
            </a:r>
            <a:r>
              <a:rPr i="1" lang="en-US"/>
              <a:t>In this story, we will read other words that have the sounds /k/, /w/, /m/, and /s/.</a:t>
            </a:r>
            <a:endParaRPr/>
          </a:p>
          <a:p>
            <a:pPr indent="-256032" lvl="0" marL="256032" rtl="0" algn="l">
              <a:lnSpc>
                <a:spcPct val="100000"/>
              </a:lnSpc>
              <a:spcBef>
                <a:spcPts val="0"/>
              </a:spcBef>
              <a:spcAft>
                <a:spcPts val="0"/>
              </a:spcAft>
              <a:buClr>
                <a:srgbClr val="373536"/>
              </a:buClr>
              <a:buSzPts val="1200"/>
              <a:buFont typeface="Calibri"/>
              <a:buAutoNum type="arabicPeriod"/>
            </a:pPr>
            <a:r>
              <a:rPr lang="en-US"/>
              <a:t>Remind students of this week’s high-frequency words: out, so, then. Tell them they will practice reading these words in the story Can We Be Out? Display the words. Have students read them with you. </a:t>
            </a:r>
            <a:r>
              <a:rPr i="1" lang="en-US"/>
              <a:t>When you see these words in the story Can We Be Out?, you will know how to identify and read them.</a:t>
            </a:r>
            <a:endParaRPr/>
          </a:p>
          <a:p>
            <a:pPr indent="-256032" lvl="0" marL="256032" rtl="0" algn="l">
              <a:lnSpc>
                <a:spcPct val="100000"/>
              </a:lnSpc>
              <a:spcBef>
                <a:spcPts val="0"/>
              </a:spcBef>
              <a:spcAft>
                <a:spcPts val="0"/>
              </a:spcAft>
              <a:buClr>
                <a:srgbClr val="373536"/>
              </a:buClr>
              <a:buSzPts val="1200"/>
              <a:buFont typeface="Calibri"/>
              <a:buAutoNum type="arabicPeriod"/>
            </a:pPr>
            <a:r>
              <a:rPr lang="en-US"/>
              <a:t>Have students whisper read the story as you listen in. Then have students reread the story with a partner. Listen carefully as they use letter-sound relationships to decode words. Partners should reread the story. This time the other student begins.</a:t>
            </a:r>
            <a:endParaRPr i="1"/>
          </a:p>
          <a:p>
            <a:pPr indent="-256032" lvl="0" marL="256032" rtl="0" algn="l">
              <a:lnSpc>
                <a:spcPct val="100000"/>
              </a:lnSpc>
              <a:spcBef>
                <a:spcPts val="0"/>
              </a:spcBef>
              <a:spcAft>
                <a:spcPts val="0"/>
              </a:spcAft>
              <a:buClr>
                <a:srgbClr val="373536"/>
              </a:buClr>
              <a:buSzPts val="1200"/>
              <a:buFont typeface="Calibri"/>
              <a:buAutoNum type="arabicPeriod"/>
            </a:pPr>
            <a:r>
              <a:rPr lang="en-US"/>
              <a:t>Call students’ attention to the sentences on pp. 128–129. </a:t>
            </a:r>
            <a:r>
              <a:rPr i="1" lang="en-US"/>
              <a:t>Which words are high frequency words we learned this week? </a:t>
            </a:r>
            <a:r>
              <a:rPr lang="en-US"/>
              <a:t>Point to them. Help students identify, or say, the words out and so.</a:t>
            </a:r>
            <a:endParaRPr/>
          </a:p>
          <a:p>
            <a:pPr indent="-256032" lvl="0" marL="256032" rtl="0" algn="l">
              <a:lnSpc>
                <a:spcPct val="100000"/>
              </a:lnSpc>
              <a:spcBef>
                <a:spcPts val="0"/>
              </a:spcBef>
              <a:spcAft>
                <a:spcPts val="0"/>
              </a:spcAft>
              <a:buClr>
                <a:srgbClr val="373536"/>
              </a:buClr>
              <a:buSzPts val="1200"/>
              <a:buFont typeface="Calibri"/>
              <a:buAutoNum type="arabicPeriod"/>
            </a:pPr>
            <a:r>
              <a:rPr lang="en-US"/>
              <a:t>Have students review the words with the letter k they read in the sentences on pp. 128–129. Have them underline the words with the sound /k/ spelled k. Then have students read the words to you. </a:t>
            </a:r>
            <a:endParaRPr i="1">
              <a:solidFill>
                <a:srgbClr val="373536"/>
              </a:solidFill>
            </a:endParaRPr>
          </a:p>
        </p:txBody>
      </p:sp>
      <p:sp>
        <p:nvSpPr>
          <p:cNvPr id="766" name="Google Shape;766;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turn to pp. 130–131. </a:t>
            </a:r>
            <a:r>
              <a:rPr i="1" lang="en-US"/>
              <a:t>I see some words with the letter m. What sound does m spell? </a:t>
            </a:r>
            <a:r>
              <a:rPr lang="en-US"/>
              <a:t>Students should identify, or say, the sound /m/. Have students highlight the words with the sound /m/ spelled m.</a:t>
            </a:r>
            <a:endParaRPr i="0" sz="1200">
              <a:latin typeface="Calibri"/>
              <a:ea typeface="Calibri"/>
              <a:cs typeface="Calibri"/>
              <a:sym typeface="Calibri"/>
            </a:endParaRPr>
          </a:p>
        </p:txBody>
      </p:sp>
      <p:sp>
        <p:nvSpPr>
          <p:cNvPr id="780" name="Google Shape;780;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1" name="Google Shape;791;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Tell students that one of the best ways to understand what they are reading is to ask questions about the text. Then they can look at the text again to find the answer.</a:t>
            </a:r>
            <a:endParaRPr/>
          </a:p>
          <a:p>
            <a:pPr indent="-228600" lvl="1" marL="685800" rtl="0" algn="l">
              <a:lnSpc>
                <a:spcPct val="100000"/>
              </a:lnSpc>
              <a:spcBef>
                <a:spcPts val="0"/>
              </a:spcBef>
              <a:spcAft>
                <a:spcPts val="0"/>
              </a:spcAft>
              <a:buClr>
                <a:srgbClr val="373536"/>
              </a:buClr>
              <a:buSzPts val="1200"/>
              <a:buFont typeface="Arial"/>
              <a:buChar char="•"/>
            </a:pPr>
            <a:r>
              <a:rPr i="1" lang="en-US"/>
              <a:t>Was there a word or idea you did not understand? Ask a question about it. </a:t>
            </a:r>
            <a:endParaRPr/>
          </a:p>
          <a:p>
            <a:pPr indent="-228600" lvl="1" marL="685800" rtl="0" algn="l">
              <a:lnSpc>
                <a:spcPct val="100000"/>
              </a:lnSpc>
              <a:spcBef>
                <a:spcPts val="0"/>
              </a:spcBef>
              <a:spcAft>
                <a:spcPts val="0"/>
              </a:spcAft>
              <a:buClr>
                <a:srgbClr val="373536"/>
              </a:buClr>
              <a:buSzPts val="1200"/>
              <a:buFont typeface="Arial"/>
              <a:buChar char="•"/>
            </a:pPr>
            <a:r>
              <a:rPr i="1" lang="en-US"/>
              <a:t>Look back at the pictures and reread the text to find details that will help you answer your questions.</a:t>
            </a:r>
            <a:endParaRPr/>
          </a:p>
          <a:p>
            <a:pPr indent="-228600" lvl="1" marL="685800" rtl="0" algn="l">
              <a:lnSpc>
                <a:spcPct val="100000"/>
              </a:lnSpc>
              <a:spcBef>
                <a:spcPts val="0"/>
              </a:spcBef>
              <a:spcAft>
                <a:spcPts val="0"/>
              </a:spcAft>
              <a:buClr>
                <a:srgbClr val="373536"/>
              </a:buClr>
              <a:buSzPts val="1200"/>
              <a:buFont typeface="Arial"/>
              <a:buChar char="•"/>
            </a:pPr>
            <a:r>
              <a:rPr i="1" lang="en-US"/>
              <a:t>If you are reading two similar texts, you can compare your questions and answers to help you understand how the ideas in the texts are connected</a:t>
            </a:r>
            <a:r>
              <a:rPr lang="en-US"/>
              <a:t>.</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Students learn to become better readers when they ask questions and then reread the texts to find the answers. Each new Close Read may help them answer their questions, but point out that not every question asked about a text can be answered by doing another Close Read.</a:t>
            </a:r>
            <a:endParaRPr/>
          </a:p>
          <a:p>
            <a:pPr indent="-228600" lvl="0" marL="228600" rtl="0" algn="l">
              <a:lnSpc>
                <a:spcPct val="100000"/>
              </a:lnSpc>
              <a:spcBef>
                <a:spcPts val="0"/>
              </a:spcBef>
              <a:spcAft>
                <a:spcPts val="0"/>
              </a:spcAft>
              <a:buClr>
                <a:srgbClr val="373536"/>
              </a:buClr>
              <a:buSzPts val="1200"/>
              <a:buFont typeface="Calibri"/>
              <a:buAutoNum type="arabicPeriod"/>
            </a:pPr>
            <a:r>
              <a:rPr lang="en-US"/>
              <a:t>Guide students through the process of asking and answering questions by examining the safety plan on p. 142 of Tornado Action Plan and using the rest of the text to help answer the question. Explain that they should look on different pages to find the answers to their questions.</a:t>
            </a:r>
            <a:endParaRPr/>
          </a:p>
          <a:p>
            <a:pPr indent="-228600" lvl="1" marL="685800" rtl="0" algn="l">
              <a:lnSpc>
                <a:spcPct val="100000"/>
              </a:lnSpc>
              <a:spcBef>
                <a:spcPts val="0"/>
              </a:spcBef>
              <a:spcAft>
                <a:spcPts val="0"/>
              </a:spcAft>
              <a:buClr>
                <a:srgbClr val="373536"/>
              </a:buClr>
              <a:buSzPts val="1200"/>
              <a:buFont typeface="Arial"/>
              <a:buChar char="•"/>
            </a:pPr>
            <a:r>
              <a:rPr i="1" lang="en-US"/>
              <a:t>On page 142 of Tornado Action Plan, the text says what I should do to stay safe in a tornado. I have a question: Why should I follow this plan?</a:t>
            </a:r>
            <a:endParaRPr/>
          </a:p>
          <a:p>
            <a:pPr indent="-228600" lvl="1" marL="685800" rtl="0" algn="l">
              <a:lnSpc>
                <a:spcPct val="100000"/>
              </a:lnSpc>
              <a:spcBef>
                <a:spcPts val="0"/>
              </a:spcBef>
              <a:spcAft>
                <a:spcPts val="0"/>
              </a:spcAft>
              <a:buClr>
                <a:srgbClr val="373536"/>
              </a:buClr>
              <a:buSzPts val="1200"/>
              <a:buFont typeface="Arial"/>
              <a:buChar char="•"/>
            </a:pPr>
            <a:r>
              <a:rPr i="1" lang="en-US"/>
              <a:t>I can look back in the text to try to answer the question I just asked about the tornado plan.</a:t>
            </a:r>
            <a:endParaRPr/>
          </a:p>
          <a:p>
            <a:pPr indent="-228600" lvl="1" marL="685800" rtl="0" algn="l">
              <a:lnSpc>
                <a:spcPct val="100000"/>
              </a:lnSpc>
              <a:spcBef>
                <a:spcPts val="0"/>
              </a:spcBef>
              <a:spcAft>
                <a:spcPts val="0"/>
              </a:spcAft>
              <a:buClr>
                <a:srgbClr val="373536"/>
              </a:buClr>
              <a:buSzPts val="1200"/>
              <a:buFont typeface="Arial"/>
              <a:buChar char="•"/>
            </a:pPr>
            <a:r>
              <a:rPr i="1" lang="en-US"/>
              <a:t>When I reread the text, I can see why I should follow the plan. On page 143, it says that a tornado action plan will keep me safe. I asked a question, and then I answered it.</a:t>
            </a:r>
            <a:endParaRPr i="1" sz="1200">
              <a:latin typeface="Calibri"/>
              <a:ea typeface="Calibri"/>
              <a:cs typeface="Calibri"/>
              <a:sym typeface="Calibri"/>
            </a:endParaRPr>
          </a:p>
        </p:txBody>
      </p:sp>
      <p:sp>
        <p:nvSpPr>
          <p:cNvPr id="792" name="Google Shape;792;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4" name="Google Shape;804;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Read aloud the Close Read note on p. 139. Model how to ask questions about the text and look for the answers on the page. Point out the title on p. 137 and ask: What is a tornado? Then help students look on p. 138 for the answer. DOK 3</a:t>
            </a:r>
            <a:endParaRPr/>
          </a:p>
        </p:txBody>
      </p:sp>
      <p:sp>
        <p:nvSpPr>
          <p:cNvPr id="805" name="Google Shape;805;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7" name="Google Shape;817;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Have students reread pp. 146–147 and discuss any ideas that confuse them about the text. Have them work in pairs to think of a question to ask about the text. Then help students highlight the words that provide the answer. DOK 3</a:t>
            </a:r>
            <a:endParaRPr/>
          </a:p>
        </p:txBody>
      </p:sp>
      <p:sp>
        <p:nvSpPr>
          <p:cNvPr id="818" name="Google Shape;818;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0" name="Google Shape;830;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use the strategies for asking and answering questions about texts. </a:t>
            </a:r>
            <a:endParaRPr/>
          </a:p>
          <a:p>
            <a:pPr indent="-228600" lvl="0" marL="228600" rtl="0" algn="l">
              <a:lnSpc>
                <a:spcPct val="100000"/>
              </a:lnSpc>
              <a:spcBef>
                <a:spcPts val="0"/>
              </a:spcBef>
              <a:spcAft>
                <a:spcPts val="0"/>
              </a:spcAft>
              <a:buSzPts val="1200"/>
              <a:buFont typeface="Calibri"/>
              <a:buAutoNum type="arabicPeriod"/>
            </a:pPr>
            <a:r>
              <a:rPr lang="en-US"/>
              <a:t>Direct students to complete the MyTurn activity on p. 155 in the Student Interactive. Have students work in pairs to ask and answer questions about the texts.</a:t>
            </a:r>
            <a:endParaRPr sz="1200">
              <a:latin typeface="Calibri"/>
              <a:ea typeface="Calibri"/>
              <a:cs typeface="Calibri"/>
              <a:sym typeface="Calibri"/>
            </a:endParaRPr>
          </a:p>
        </p:txBody>
      </p:sp>
      <p:sp>
        <p:nvSpPr>
          <p:cNvPr id="831" name="Google Shape;831;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look at p. 124 in the Student Interactive. Read the words with students. </a:t>
            </a:r>
            <a:r>
              <a:rPr i="1" lang="en-US"/>
              <a:t>Now we will use these words to complete the sentences. What does the first picture show? </a:t>
            </a:r>
            <a:r>
              <a:rPr lang="en-US"/>
              <a:t>Students should say a bike. </a:t>
            </a:r>
            <a:r>
              <a:rPr i="1" lang="en-US"/>
              <a:t>What word finishes the sentence I have a ___ and tells about the first picture? </a:t>
            </a:r>
            <a:r>
              <a:rPr lang="en-US"/>
              <a:t>Students should say bike. </a:t>
            </a:r>
            <a:endParaRPr/>
          </a:p>
          <a:p>
            <a:pPr indent="-228600" lvl="0" marL="228600" rtl="0" algn="l">
              <a:lnSpc>
                <a:spcPct val="100000"/>
              </a:lnSpc>
              <a:spcBef>
                <a:spcPts val="0"/>
              </a:spcBef>
              <a:spcAft>
                <a:spcPts val="0"/>
              </a:spcAft>
              <a:buSzPts val="1200"/>
              <a:buFont typeface="Calibri"/>
              <a:buAutoNum type="arabicPeriod"/>
            </a:pPr>
            <a:r>
              <a:rPr lang="en-US"/>
              <a:t>Have students write the word bike on the line. Then have them complete the activity.</a:t>
            </a:r>
            <a:endParaRPr/>
          </a:p>
        </p:txBody>
      </p:sp>
      <p:sp>
        <p:nvSpPr>
          <p:cNvPr id="139" name="Google Shape;139;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3" name="Google Shape;843;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Publishing means printing a book or sharing it with others. Before authors publish their books, they can use digital tools to add graphics, change fonts, bold or italicize words, or change the color of the text. Authors can use digital tools to publish their writing.</a:t>
            </a:r>
            <a:endParaRPr/>
          </a:p>
          <a:p>
            <a:pPr indent="-228600" lvl="0" marL="228600" rtl="0" algn="l">
              <a:lnSpc>
                <a:spcPct val="100000"/>
              </a:lnSpc>
              <a:spcBef>
                <a:spcPts val="0"/>
              </a:spcBef>
              <a:spcAft>
                <a:spcPts val="0"/>
              </a:spcAft>
              <a:buSzPts val="1200"/>
              <a:buFont typeface="Calibri"/>
              <a:buAutoNum type="arabicPeriod"/>
            </a:pPr>
            <a:r>
              <a:rPr lang="en-US"/>
              <a:t>Use a stack text to show how words are formatted in a book. Point out colored text, bold fonts, different type faces, different size fonts, etc. Tell students that it would be difficult to create all of these different sizes and colors of text by hand. Digital tools make it easier for authors to create pages for their books.</a:t>
            </a:r>
            <a:endParaRPr/>
          </a:p>
          <a:p>
            <a:pPr indent="-228600" lvl="0" marL="228600" rtl="0" algn="l">
              <a:lnSpc>
                <a:spcPct val="100000"/>
              </a:lnSpc>
              <a:spcBef>
                <a:spcPts val="0"/>
              </a:spcBef>
              <a:spcAft>
                <a:spcPts val="0"/>
              </a:spcAft>
              <a:buSzPts val="1200"/>
              <a:buFont typeface="Calibri"/>
              <a:buAutoNum type="arabicPeriod"/>
            </a:pPr>
            <a:r>
              <a:rPr lang="en-US"/>
              <a:t>Choose another stack text and have students identify the different fonts and images they see. Engage students in a discussion about how each element might be hard to create with pencil and paper, but digital tools make it easy for authors to create their books.</a:t>
            </a:r>
            <a:endParaRPr/>
          </a:p>
          <a:p>
            <a:pPr indent="-228600" lvl="0" marL="228600" rtl="0" algn="l">
              <a:lnSpc>
                <a:spcPct val="100000"/>
              </a:lnSpc>
              <a:spcBef>
                <a:spcPts val="0"/>
              </a:spcBef>
              <a:spcAft>
                <a:spcPts val="0"/>
              </a:spcAft>
              <a:buSzPts val="1200"/>
              <a:buFont typeface="Calibri"/>
              <a:buAutoNum type="arabicPeriod"/>
            </a:pPr>
            <a:r>
              <a:rPr lang="en-US"/>
              <a:t>Say: </a:t>
            </a:r>
            <a:r>
              <a:rPr i="1" lang="en-US"/>
              <a:t>To publish a book means to finalize it and share it with others. This author published his book by printing it. There are other ways to publish our writing using digital tools. What are some other ways we can share our writing using a digital tool, such as a computer? </a:t>
            </a:r>
            <a:endParaRPr/>
          </a:p>
          <a:p>
            <a:pPr indent="-228600" lvl="0" marL="228600" rtl="0" algn="l">
              <a:lnSpc>
                <a:spcPct val="100000"/>
              </a:lnSpc>
              <a:spcBef>
                <a:spcPts val="0"/>
              </a:spcBef>
              <a:spcAft>
                <a:spcPts val="0"/>
              </a:spcAft>
              <a:buSzPts val="1200"/>
              <a:buFont typeface="Calibri"/>
              <a:buAutoNum type="arabicPeriod"/>
            </a:pPr>
            <a:r>
              <a:rPr lang="en-US"/>
              <a:t>Work with students to brainstorm and list other ways that digital tools can be used to share writing, such as sending it through email, posting it on a message board, sharing it on social media, or making a video of someone reading the book.</a:t>
            </a:r>
            <a:endParaRPr b="1" i="1" sz="1200">
              <a:latin typeface="Calibri"/>
              <a:ea typeface="Calibri"/>
              <a:cs typeface="Calibri"/>
              <a:sym typeface="Calibri"/>
            </a:endParaRPr>
          </a:p>
        </p:txBody>
      </p:sp>
      <p:sp>
        <p:nvSpPr>
          <p:cNvPr id="844" name="Google Shape;844;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4" name="Google Shape;854;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continue writing and revising their books. If resources allow, have students type their books on a computer and encourage them to try changing the font or text color.</a:t>
            </a:r>
            <a:endParaRPr/>
          </a:p>
          <a:p>
            <a:pPr indent="-228600" lvl="0" marL="228600" rtl="0" algn="l">
              <a:lnSpc>
                <a:spcPct val="100000"/>
              </a:lnSpc>
              <a:spcBef>
                <a:spcPts val="0"/>
              </a:spcBef>
              <a:spcAft>
                <a:spcPts val="0"/>
              </a:spcAft>
              <a:buSzPts val="1200"/>
              <a:buFont typeface="Calibri"/>
              <a:buAutoNum type="arabicPeriod"/>
            </a:pPr>
            <a:r>
              <a:rPr lang="en-US"/>
              <a:t>Writing Support</a:t>
            </a:r>
            <a:endParaRPr/>
          </a:p>
          <a:p>
            <a:pPr indent="-228600" lvl="1" marL="685800" rtl="0" algn="l">
              <a:lnSpc>
                <a:spcPct val="100000"/>
              </a:lnSpc>
              <a:spcBef>
                <a:spcPts val="0"/>
              </a:spcBef>
              <a:spcAft>
                <a:spcPts val="0"/>
              </a:spcAft>
              <a:buSzPts val="1200"/>
              <a:buFont typeface="Arial"/>
              <a:buChar char="•"/>
            </a:pPr>
            <a:r>
              <a:rPr lang="en-US"/>
              <a:t>Modeled - Think aloud as you transcribe your writing to a laptop or tablet. </a:t>
            </a:r>
            <a:endParaRPr/>
          </a:p>
          <a:p>
            <a:pPr indent="-228600" lvl="1" marL="685800" rtl="0" algn="l">
              <a:lnSpc>
                <a:spcPct val="100000"/>
              </a:lnSpc>
              <a:spcBef>
                <a:spcPts val="0"/>
              </a:spcBef>
              <a:spcAft>
                <a:spcPts val="0"/>
              </a:spcAft>
              <a:buSzPts val="1200"/>
              <a:buFont typeface="Arial"/>
              <a:buChar char="•"/>
            </a:pPr>
            <a:r>
              <a:rPr lang="en-US"/>
              <a:t>Shared - Together, talk through the steps to write and publish writing. Engage in a conversation about adding graphics or changing fonts or colors. </a:t>
            </a:r>
            <a:endParaRPr/>
          </a:p>
          <a:p>
            <a:pPr indent="-228600" lvl="1" marL="685800" rtl="0" algn="l">
              <a:lnSpc>
                <a:spcPct val="100000"/>
              </a:lnSpc>
              <a:spcBef>
                <a:spcPts val="0"/>
              </a:spcBef>
              <a:spcAft>
                <a:spcPts val="0"/>
              </a:spcAft>
              <a:buSzPts val="1200"/>
              <a:buFont typeface="Arial"/>
              <a:buChar char="•"/>
            </a:pPr>
            <a:r>
              <a:rPr lang="en-US"/>
              <a:t>Guided - Prompt students to talk about the ways they can make their books more interesting by adding graphics or changing the text. Help them come up with some ideas for their own books.</a:t>
            </a:r>
            <a:endParaRPr/>
          </a:p>
          <a:p>
            <a:pPr indent="-228600" lvl="0" marL="228600" rtl="0" algn="l">
              <a:lnSpc>
                <a:spcPct val="100000"/>
              </a:lnSpc>
              <a:spcBef>
                <a:spcPts val="0"/>
              </a:spcBef>
              <a:spcAft>
                <a:spcPts val="0"/>
              </a:spcAft>
              <a:buSzPts val="1200"/>
              <a:buFont typeface="Calibri"/>
              <a:buAutoNum type="arabicPeriod"/>
            </a:pPr>
            <a:r>
              <a:rPr lang="en-US"/>
              <a:t>Have a few students share their published books with the class. Engage students in a discussion about why authors want to publish their writing.</a:t>
            </a:r>
            <a:endParaRPr/>
          </a:p>
        </p:txBody>
      </p:sp>
      <p:sp>
        <p:nvSpPr>
          <p:cNvPr id="855" name="Google Shape;855;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7" name="Google Shape;867;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Have students recall the previous spelling rules for spelling words with the VC pattern.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Read the following words and have students spell them: at, am, an. </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work in pairs. Ask one partner to say a sentence with a VC word and the other partner to identify the VC word and spell it. Then have partners switch roles.</a:t>
            </a:r>
            <a:endParaRPr sz="1200">
              <a:latin typeface="Calibri"/>
              <a:ea typeface="Calibri"/>
              <a:cs typeface="Calibri"/>
              <a:sym typeface="Calibri"/>
            </a:endParaRPr>
          </a:p>
        </p:txBody>
      </p:sp>
      <p:sp>
        <p:nvSpPr>
          <p:cNvPr id="868" name="Google Shape;868;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lang="en-US"/>
              <a:t>Have students complete the activity on p. 160 in the Student Interactive.</a:t>
            </a:r>
            <a:endParaRPr sz="1200">
              <a:latin typeface="Calibri"/>
              <a:ea typeface="Calibri"/>
              <a:cs typeface="Calibri"/>
              <a:sym typeface="Calibri"/>
            </a:endParaRPr>
          </a:p>
        </p:txBody>
      </p:sp>
      <p:sp>
        <p:nvSpPr>
          <p:cNvPr id="881" name="Google Shape;881;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3" name="Google Shape;893;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3" name="Google Shape;903;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Display the kangaroo Picture Card. </a:t>
            </a:r>
            <a:r>
              <a:rPr i="1" lang="en-US"/>
              <a:t>This is a picture of a kangaroo. Listen carefully as I count the syllables: kan </a:t>
            </a:r>
            <a:r>
              <a:rPr lang="en-US"/>
              <a:t>(clap) </a:t>
            </a:r>
            <a:r>
              <a:rPr i="1" lang="en-US"/>
              <a:t>ga</a:t>
            </a:r>
            <a:r>
              <a:rPr lang="en-US"/>
              <a:t> (clap) </a:t>
            </a:r>
            <a:r>
              <a:rPr i="1" lang="en-US"/>
              <a:t>roo</a:t>
            </a:r>
            <a:r>
              <a:rPr lang="en-US"/>
              <a:t> (clap). </a:t>
            </a:r>
            <a:r>
              <a:rPr i="1" lang="en-US"/>
              <a:t>How many times did I clap?</a:t>
            </a:r>
            <a:r>
              <a:rPr lang="en-US"/>
              <a:t> Students should say three</a:t>
            </a:r>
            <a:r>
              <a:rPr i="1" lang="en-US"/>
              <a:t>. How many syllables are in kangaroo? </a:t>
            </a:r>
            <a:r>
              <a:rPr lang="en-US"/>
              <a:t>Students should say three. </a:t>
            </a:r>
            <a:r>
              <a:rPr i="1" lang="en-US"/>
              <a:t>If I take away the first two syllables, what do I have left? </a:t>
            </a:r>
            <a:r>
              <a:rPr lang="en-US"/>
              <a:t>Students should say roo. </a:t>
            </a:r>
            <a:r>
              <a:rPr i="1" lang="en-US"/>
              <a:t>If I take away the last two syllables, what do I have left? </a:t>
            </a:r>
            <a:r>
              <a:rPr lang="en-US"/>
              <a:t>Students should say kan. </a:t>
            </a:r>
            <a:r>
              <a:rPr i="1" lang="en-US"/>
              <a:t>If I take away the first and last syllables, what do I have left?</a:t>
            </a:r>
            <a:r>
              <a:rPr lang="en-US"/>
              <a:t> Students should say ga.</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Repeat the routine with the kitten and umbrella Picture Cards. </a:t>
            </a:r>
            <a:r>
              <a:rPr b="1" lang="en-US"/>
              <a:t>Click path -&gt; Table of Contents -&gt; Unit 5 Week 4 Informational Text -&gt; Lesson 5</a:t>
            </a:r>
            <a:endParaRPr/>
          </a:p>
        </p:txBody>
      </p:sp>
      <p:sp>
        <p:nvSpPr>
          <p:cNvPr id="904" name="Google Shape;904;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6" name="Google Shape;916;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today they will read some sentences. </a:t>
            </a:r>
            <a:r>
              <a:rPr i="1" lang="en-US"/>
              <a:t>The sentences we read will all include sounds and high-frequency words you have already learned.</a:t>
            </a:r>
            <a:endParaRPr/>
          </a:p>
          <a:p>
            <a:pPr indent="-228600" lvl="0" marL="228600" rtl="0" algn="l">
              <a:lnSpc>
                <a:spcPct val="100000"/>
              </a:lnSpc>
              <a:spcBef>
                <a:spcPts val="0"/>
              </a:spcBef>
              <a:spcAft>
                <a:spcPts val="0"/>
              </a:spcAft>
              <a:buSzPts val="1200"/>
              <a:buFont typeface="Calibri"/>
              <a:buAutoNum type="arabicPeriod"/>
            </a:pPr>
            <a:r>
              <a:rPr lang="en-US"/>
              <a:t>Have students turn to p. 132 in the Student Interactive. Use letter-sound relationships to decode the words in the bank with students. Have a volunteer read the first sentence and tell you which word from the bank belongs in the sentence. Guide students as they trace wet on the line. Then have a student read the sentence.</a:t>
            </a:r>
            <a:endParaRPr/>
          </a:p>
          <a:p>
            <a:pPr indent="-228600" lvl="0" marL="228600" rtl="0" algn="l">
              <a:lnSpc>
                <a:spcPct val="100000"/>
              </a:lnSpc>
              <a:spcBef>
                <a:spcPts val="0"/>
              </a:spcBef>
              <a:spcAft>
                <a:spcPts val="0"/>
              </a:spcAft>
              <a:buSzPts val="1200"/>
              <a:buFont typeface="Calibri"/>
              <a:buAutoNum type="arabicPeriod"/>
            </a:pPr>
            <a:r>
              <a:rPr lang="en-US"/>
              <a:t>Guide students to finish p. 132 in the Student Interactive.</a:t>
            </a:r>
            <a:endParaRPr i="1"/>
          </a:p>
        </p:txBody>
      </p:sp>
      <p:sp>
        <p:nvSpPr>
          <p:cNvPr id="917" name="Google Shape;917;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9" name="Google Shape;929;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look at p. 133 in the Student Interactive. Have them identify the letters in the bank. </a:t>
            </a:r>
            <a:endParaRPr/>
          </a:p>
          <a:p>
            <a:pPr indent="-228600" lvl="0" marL="228600" rtl="0" algn="l">
              <a:lnSpc>
                <a:spcPct val="100000"/>
              </a:lnSpc>
              <a:spcBef>
                <a:spcPts val="0"/>
              </a:spcBef>
              <a:spcAft>
                <a:spcPts val="0"/>
              </a:spcAft>
              <a:buSzPts val="1200"/>
              <a:buFont typeface="Calibri"/>
              <a:buAutoNum type="arabicPeriod"/>
            </a:pPr>
            <a:r>
              <a:rPr lang="en-US"/>
              <a:t>Then have them fill in the correct letter to complete the word in each sentence.</a:t>
            </a:r>
            <a:endParaRPr i="1"/>
          </a:p>
        </p:txBody>
      </p:sp>
      <p:sp>
        <p:nvSpPr>
          <p:cNvPr id="930" name="Google Shape;930;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2" name="Google Shape;942;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Remind students that high-frequency words are words that appear over and over in texts. </a:t>
            </a:r>
            <a:endParaRPr/>
          </a:p>
          <a:p>
            <a:pPr indent="-256032" lvl="0" marL="256032" rtl="0" algn="l">
              <a:lnSpc>
                <a:spcPct val="100000"/>
              </a:lnSpc>
              <a:spcBef>
                <a:spcPts val="0"/>
              </a:spcBef>
              <a:spcAft>
                <a:spcPts val="0"/>
              </a:spcAft>
              <a:buSzPts val="1200"/>
              <a:buFont typeface="Calibri"/>
              <a:buAutoNum type="arabicPeriod"/>
            </a:pPr>
            <a:r>
              <a:rPr lang="en-US"/>
              <a:t>Remind them they are learning many of the words this year, and the words will help them become better readers. </a:t>
            </a:r>
            <a:endParaRPr/>
          </a:p>
          <a:p>
            <a:pPr indent="-256032" lvl="0" marL="256032" rtl="0" algn="l">
              <a:lnSpc>
                <a:spcPct val="100000"/>
              </a:lnSpc>
              <a:spcBef>
                <a:spcPts val="0"/>
              </a:spcBef>
              <a:spcAft>
                <a:spcPts val="0"/>
              </a:spcAft>
              <a:buSzPts val="1200"/>
              <a:buFont typeface="Calibri"/>
              <a:buAutoNum type="arabicPeriod"/>
            </a:pPr>
            <a:r>
              <a:rPr lang="en-US"/>
              <a:t>Say the word out and ask students what letters spell the word. </a:t>
            </a:r>
            <a:endParaRPr/>
          </a:p>
          <a:p>
            <a:pPr indent="-256032" lvl="0" marL="256032" rtl="0" algn="l">
              <a:lnSpc>
                <a:spcPct val="100000"/>
              </a:lnSpc>
              <a:spcBef>
                <a:spcPts val="0"/>
              </a:spcBef>
              <a:spcAft>
                <a:spcPts val="0"/>
              </a:spcAft>
              <a:buSzPts val="1200"/>
              <a:buFont typeface="Calibri"/>
              <a:buAutoNum type="arabicPeriod"/>
            </a:pPr>
            <a:r>
              <a:rPr lang="en-US"/>
              <a:t>Have students </a:t>
            </a:r>
            <a:endParaRPr/>
          </a:p>
          <a:p>
            <a:pPr indent="-256032" lvl="1" marL="713232" rtl="0" algn="l">
              <a:lnSpc>
                <a:spcPct val="100000"/>
              </a:lnSpc>
              <a:spcBef>
                <a:spcPts val="0"/>
              </a:spcBef>
              <a:spcAft>
                <a:spcPts val="0"/>
              </a:spcAft>
              <a:buSzPts val="1200"/>
              <a:buFont typeface="Arial"/>
              <a:buChar char="•"/>
            </a:pPr>
            <a:r>
              <a:rPr lang="en-US"/>
              <a:t>say the letters as you write them on the board. </a:t>
            </a:r>
            <a:endParaRPr/>
          </a:p>
          <a:p>
            <a:pPr indent="-256032" lvl="1" marL="713232" rtl="0" algn="l">
              <a:lnSpc>
                <a:spcPct val="100000"/>
              </a:lnSpc>
              <a:spcBef>
                <a:spcPts val="0"/>
              </a:spcBef>
              <a:spcAft>
                <a:spcPts val="0"/>
              </a:spcAft>
              <a:buSzPts val="1200"/>
              <a:buFont typeface="Arial"/>
              <a:buChar char="•"/>
            </a:pPr>
            <a:r>
              <a:rPr lang="en-US"/>
              <a:t>say and spell the word, touching their toes for each letter. </a:t>
            </a:r>
            <a:endParaRPr/>
          </a:p>
          <a:p>
            <a:pPr indent="-256032" lvl="1" marL="713232" rtl="0" algn="l">
              <a:lnSpc>
                <a:spcPct val="100000"/>
              </a:lnSpc>
              <a:spcBef>
                <a:spcPts val="0"/>
              </a:spcBef>
              <a:spcAft>
                <a:spcPts val="0"/>
              </a:spcAft>
              <a:buSzPts val="1200"/>
              <a:buFont typeface="Arial"/>
              <a:buChar char="•"/>
            </a:pPr>
            <a:r>
              <a:rPr lang="en-US"/>
              <a:t>repeat with so and then.</a:t>
            </a:r>
            <a:endParaRPr/>
          </a:p>
        </p:txBody>
      </p:sp>
      <p:sp>
        <p:nvSpPr>
          <p:cNvPr id="943" name="Google Shape;943;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5" name="Google Shape;955;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Explain to students that, after they compare and contrast two texts, it is important to think about what they learned. Tell students that after they compare the texts, they should </a:t>
            </a:r>
            <a:endParaRPr/>
          </a:p>
          <a:p>
            <a:pPr indent="-228600" lvl="1" marL="685800" rtl="0" algn="l">
              <a:lnSpc>
                <a:spcPct val="100000"/>
              </a:lnSpc>
              <a:spcBef>
                <a:spcPts val="0"/>
              </a:spcBef>
              <a:spcAft>
                <a:spcPts val="0"/>
              </a:spcAft>
              <a:buClr>
                <a:schemeClr val="dk1"/>
              </a:buClr>
              <a:buSzPts val="1200"/>
              <a:buFont typeface="Arial"/>
              <a:buChar char="•"/>
            </a:pPr>
            <a:r>
              <a:rPr lang="en-US"/>
              <a:t>be able to summarize how the texts are alike. </a:t>
            </a:r>
            <a:endParaRPr/>
          </a:p>
          <a:p>
            <a:pPr indent="-228600" lvl="1" marL="685800" rtl="0" algn="l">
              <a:lnSpc>
                <a:spcPct val="100000"/>
              </a:lnSpc>
              <a:spcBef>
                <a:spcPts val="0"/>
              </a:spcBef>
              <a:spcAft>
                <a:spcPts val="0"/>
              </a:spcAft>
              <a:buClr>
                <a:schemeClr val="dk1"/>
              </a:buClr>
              <a:buSzPts val="1200"/>
              <a:buFont typeface="Arial"/>
              <a:buChar char="•"/>
            </a:pPr>
            <a:r>
              <a:rPr lang="en-US"/>
              <a:t>be able to summarize how the texts are different. </a:t>
            </a:r>
            <a:endParaRPr/>
          </a:p>
          <a:p>
            <a:pPr indent="-228600" lvl="1" marL="685800" rtl="0" algn="l">
              <a:lnSpc>
                <a:spcPct val="100000"/>
              </a:lnSpc>
              <a:spcBef>
                <a:spcPts val="0"/>
              </a:spcBef>
              <a:spcAft>
                <a:spcPts val="0"/>
              </a:spcAft>
              <a:buClr>
                <a:schemeClr val="dk1"/>
              </a:buClr>
              <a:buSzPts val="1200"/>
              <a:buFont typeface="Arial"/>
              <a:buChar char="•"/>
            </a:pPr>
            <a:r>
              <a:rPr lang="en-US"/>
              <a:t>share information and ideas using complete sentences. </a:t>
            </a:r>
            <a:endParaRPr/>
          </a:p>
          <a:p>
            <a:pPr indent="-228600" lvl="1" marL="685800" rtl="0" algn="l">
              <a:lnSpc>
                <a:spcPct val="100000"/>
              </a:lnSpc>
              <a:spcBef>
                <a:spcPts val="0"/>
              </a:spcBef>
              <a:spcAft>
                <a:spcPts val="0"/>
              </a:spcAft>
              <a:buClr>
                <a:schemeClr val="dk1"/>
              </a:buClr>
              <a:buSzPts val="1200"/>
              <a:buFont typeface="Arial"/>
              <a:buChar char="•"/>
            </a:pPr>
            <a:r>
              <a:rPr lang="en-US"/>
              <a:t>ask questions to understand information they hear and answer questions about their own ideas.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Ask students to turn to p. 156 in the Student Interactive. Reread the text for students. </a:t>
            </a:r>
            <a:r>
              <a:rPr i="1" lang="en-US"/>
              <a:t>This activity can help me compare the texts I read. It can help me name the steps in a process too. Instead of using a numbered list like in the texts, I can use the words first, next, and last. First, I’ll think about tornadoes. Next, I’ll think about blizzards.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Provide additional examples of possible thought processes that students can use to handle the Reflect and Share activity on p. 156.</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Have students complete the Turn and Talk activity on p. 156 in the Student Interactive by talking with a partner about the steps for preparing for a tornado or blizzard. Then have them compare the texts by talking about how the steps are alike and different.</a:t>
            </a:r>
            <a:endParaRPr i="1" sz="1200">
              <a:latin typeface="Calibri"/>
              <a:ea typeface="Calibri"/>
              <a:cs typeface="Calibri"/>
              <a:sym typeface="Calibri"/>
            </a:endParaRPr>
          </a:p>
        </p:txBody>
      </p:sp>
      <p:sp>
        <p:nvSpPr>
          <p:cNvPr id="956" name="Google Shape;956;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SzPts val="1200"/>
              <a:buFont typeface="Calibri"/>
              <a:buAutoNum type="arabicPeriod"/>
            </a:pPr>
            <a:r>
              <a:rPr lang="en-US"/>
              <a:t>Display the high-frequency words </a:t>
            </a:r>
            <a:r>
              <a:rPr i="1" lang="en-US"/>
              <a:t>out, so, and then</a:t>
            </a:r>
            <a:r>
              <a:rPr lang="en-US"/>
              <a:t>, and read them aloud. </a:t>
            </a:r>
            <a:endParaRPr/>
          </a:p>
          <a:p>
            <a:pPr indent="-256032" lvl="0" marL="256032" rtl="0" algn="l">
              <a:lnSpc>
                <a:spcPct val="100000"/>
              </a:lnSpc>
              <a:spcBef>
                <a:spcPts val="0"/>
              </a:spcBef>
              <a:spcAft>
                <a:spcPts val="0"/>
              </a:spcAft>
              <a:buSzPts val="1200"/>
              <a:buFont typeface="Calibri"/>
              <a:buAutoNum type="arabicPeriod"/>
            </a:pPr>
            <a:r>
              <a:rPr lang="en-US"/>
              <a:t>Have students point to the word out and read it.</a:t>
            </a:r>
            <a:endParaRPr/>
          </a:p>
          <a:p>
            <a:pPr indent="-256032" lvl="0" marL="256032" rtl="0" algn="l">
              <a:lnSpc>
                <a:spcPct val="100000"/>
              </a:lnSpc>
              <a:spcBef>
                <a:spcPts val="0"/>
              </a:spcBef>
              <a:spcAft>
                <a:spcPts val="0"/>
              </a:spcAft>
              <a:buSzPts val="1200"/>
              <a:buFont typeface="Calibri"/>
              <a:buAutoNum type="arabicPeriod"/>
            </a:pPr>
            <a:r>
              <a:rPr lang="en-US"/>
              <a:t>Repeat for so and then.</a:t>
            </a:r>
            <a:endParaRPr/>
          </a:p>
        </p:txBody>
      </p:sp>
      <p:sp>
        <p:nvSpPr>
          <p:cNvPr id="152" name="Google Shape;15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8" name="Google Shape;968;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a:t>
            </a:r>
            <a:endParaRPr/>
          </a:p>
          <a:p>
            <a:pPr indent="-228600" lvl="0" marL="228600" rtl="0" algn="l">
              <a:lnSpc>
                <a:spcPct val="100000"/>
              </a:lnSpc>
              <a:spcBef>
                <a:spcPts val="0"/>
              </a:spcBef>
              <a:spcAft>
                <a:spcPts val="0"/>
              </a:spcAft>
              <a:buSzPts val="1200"/>
              <a:buFont typeface="Calibri"/>
              <a:buAutoNum type="arabicPeriod"/>
            </a:pPr>
            <a:r>
              <a:rPr lang="en-US"/>
              <a:t>Tell them to discuss in small groups.</a:t>
            </a:r>
            <a:endParaRPr b="1" sz="1200">
              <a:latin typeface="Calibri"/>
              <a:ea typeface="Calibri"/>
              <a:cs typeface="Calibri"/>
              <a:sym typeface="Calibri"/>
            </a:endParaRPr>
          </a:p>
        </p:txBody>
      </p:sp>
      <p:sp>
        <p:nvSpPr>
          <p:cNvPr id="969" name="Google Shape;969;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3" name="Google Shape;983;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Authors use digital tools to publish their writing. Before publishing a book, authors finalize how they want it to look. They use digital tools to format their books and add graphics.</a:t>
            </a:r>
            <a:endParaRPr/>
          </a:p>
          <a:p>
            <a:pPr indent="-228600" lvl="0" marL="228600" rtl="0" algn="l">
              <a:lnSpc>
                <a:spcPct val="100000"/>
              </a:lnSpc>
              <a:spcBef>
                <a:spcPts val="0"/>
              </a:spcBef>
              <a:spcAft>
                <a:spcPts val="0"/>
              </a:spcAft>
              <a:buSzPts val="1200"/>
              <a:buFont typeface="Calibri"/>
              <a:buAutoNum type="arabicPeriod"/>
            </a:pPr>
            <a:r>
              <a:rPr lang="en-US"/>
              <a:t>Think aloud as you write a question and answer on the board. You can copy a page from a stack text or think of your own question and answer, for example: What do kindergarteners learn in school? Kindergarteners learn about numbers, letters, and how to be part of a community. Reread what you wrote, asking students for suggestions to make the question and answer better. Incorporate their changes and talk through revising your writing. When the writing is final, tell students you will publish it using a digital tool. Type your question and answer on a laptop, computer, or tablet. If possible, scan in a drawing or use stock images or clip art, thinking aloud as you choose the graphics. Print out the finished product and show students the published work.</a:t>
            </a:r>
            <a:endParaRPr/>
          </a:p>
          <a:p>
            <a:pPr indent="-228600" lvl="0" marL="228600" rtl="0" algn="l">
              <a:lnSpc>
                <a:spcPct val="100000"/>
              </a:lnSpc>
              <a:spcBef>
                <a:spcPts val="0"/>
              </a:spcBef>
              <a:spcAft>
                <a:spcPts val="0"/>
              </a:spcAft>
              <a:buSzPts val="1200"/>
              <a:buFont typeface="Calibri"/>
              <a:buAutoNum type="arabicPeriod"/>
            </a:pPr>
            <a:r>
              <a:rPr lang="en-US"/>
              <a:t>Then say: </a:t>
            </a:r>
            <a:r>
              <a:rPr i="1" lang="en-US"/>
              <a:t>One way to publish writing using digital tools is to print a copy like I just did. To publish a book means to share it with others. What other ways can you share your writing using computers and other digital tools?</a:t>
            </a:r>
            <a:endParaRPr/>
          </a:p>
          <a:p>
            <a:pPr indent="-228600" lvl="0" marL="228600" rtl="0" algn="l">
              <a:lnSpc>
                <a:spcPct val="100000"/>
              </a:lnSpc>
              <a:spcBef>
                <a:spcPts val="0"/>
              </a:spcBef>
              <a:spcAft>
                <a:spcPts val="0"/>
              </a:spcAft>
              <a:buSzPts val="1200"/>
              <a:buFont typeface="Calibri"/>
              <a:buAutoNum type="arabicPeriod"/>
            </a:pPr>
            <a:r>
              <a:rPr lang="en-US"/>
              <a:t>Discuss with students the various ways you can share a book online, such as sending it through email, posting it to social media, making a video, or creating a sound recording.</a:t>
            </a:r>
            <a:endParaRPr i="1"/>
          </a:p>
          <a:p>
            <a:pPr indent="-228600" lvl="0" marL="228600" rtl="0" algn="l">
              <a:lnSpc>
                <a:spcPct val="100000"/>
              </a:lnSpc>
              <a:spcBef>
                <a:spcPts val="0"/>
              </a:spcBef>
              <a:spcAft>
                <a:spcPts val="0"/>
              </a:spcAft>
              <a:buSzPts val="1200"/>
              <a:buFont typeface="Calibri"/>
              <a:buAutoNum type="arabicPeriod"/>
            </a:pPr>
            <a:r>
              <a:rPr lang="en-US"/>
              <a:t>Direct students to complete the activity on p. 163 of the Student Interactive. </a:t>
            </a:r>
            <a:endParaRPr/>
          </a:p>
          <a:p>
            <a:pPr indent="-228600" lvl="0" marL="228600" rtl="0" algn="l">
              <a:lnSpc>
                <a:spcPct val="100000"/>
              </a:lnSpc>
              <a:spcBef>
                <a:spcPts val="0"/>
              </a:spcBef>
              <a:spcAft>
                <a:spcPts val="0"/>
              </a:spcAft>
              <a:buSzPts val="1200"/>
              <a:buFont typeface="Calibri"/>
              <a:buAutoNum type="arabicPeriod"/>
            </a:pPr>
            <a:r>
              <a:rPr lang="en-US"/>
              <a:t>Have a few students read their published books aloud to the class. Prompt students to discuss another way they would like to publish their writing.</a:t>
            </a:r>
            <a:endParaRPr i="1"/>
          </a:p>
        </p:txBody>
      </p:sp>
      <p:sp>
        <p:nvSpPr>
          <p:cNvPr id="984" name="Google Shape;984;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6" name="Google Shape;996;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Read aloud the words and sentences. Have students spell each word with initial consonant blends and the two high-frequency words.</a:t>
            </a:r>
            <a:endParaRPr>
              <a:latin typeface="Calibri"/>
              <a:ea typeface="Calibri"/>
              <a:cs typeface="Calibri"/>
              <a:sym typeface="Calibri"/>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Molly likes to </a:t>
            </a:r>
            <a:r>
              <a:rPr b="1" lang="en-US"/>
              <a:t>skip</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Dad cleaned the dirty </a:t>
            </a:r>
            <a:r>
              <a:rPr b="1" lang="en-US"/>
              <a:t>spot</a:t>
            </a:r>
            <a:r>
              <a:rPr lang="en-US"/>
              <a:t> from my shirt.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missed the first bus, </a:t>
            </a:r>
            <a:r>
              <a:rPr b="1" lang="en-US"/>
              <a:t>so</a:t>
            </a:r>
            <a:r>
              <a:rPr lang="en-US"/>
              <a:t> we got on the second bus.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I want to learn to </a:t>
            </a:r>
            <a:r>
              <a:rPr b="1" lang="en-US"/>
              <a:t>swim</a:t>
            </a:r>
            <a:r>
              <a:rPr lang="en-US"/>
              <a:t>.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will learn the first </a:t>
            </a:r>
            <a:r>
              <a:rPr b="1" lang="en-US"/>
              <a:t>step</a:t>
            </a:r>
            <a:r>
              <a:rPr lang="en-US"/>
              <a:t> of the dance.</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We can take the dog </a:t>
            </a:r>
            <a:r>
              <a:rPr b="1" lang="en-US"/>
              <a:t>out</a:t>
            </a:r>
            <a:r>
              <a:rPr lang="en-US"/>
              <a:t>.</a:t>
            </a:r>
            <a:endParaRPr/>
          </a:p>
          <a:p>
            <a:pPr indent="-228600" lvl="0" marL="228600" rtl="0" algn="l">
              <a:lnSpc>
                <a:spcPct val="100000"/>
              </a:lnSpc>
              <a:spcBef>
                <a:spcPts val="0"/>
              </a:spcBef>
              <a:spcAft>
                <a:spcPts val="0"/>
              </a:spcAft>
              <a:buClr>
                <a:srgbClr val="000000"/>
              </a:buClr>
              <a:buSzPts val="1200"/>
              <a:buFont typeface="Calibri"/>
              <a:buAutoNum type="arabicPeriod"/>
            </a:pPr>
            <a:r>
              <a:rPr b="0" i="0" lang="en-US" u="none" strike="noStrike">
                <a:solidFill>
                  <a:srgbClr val="000000"/>
                </a:solidFill>
                <a:latin typeface="Calibri"/>
                <a:ea typeface="Calibri"/>
                <a:cs typeface="Calibri"/>
                <a:sym typeface="Calibri"/>
              </a:rPr>
              <a:t>Reveal the spelling word and have students check their work. </a:t>
            </a:r>
            <a:endParaRPr>
              <a:latin typeface="Calibri"/>
              <a:ea typeface="Calibri"/>
              <a:cs typeface="Calibri"/>
              <a:sym typeface="Calibri"/>
            </a:endParaRPr>
          </a:p>
        </p:txBody>
      </p:sp>
      <p:sp>
        <p:nvSpPr>
          <p:cNvPr id="997" name="Google Shape;997;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3" name="Google Shape;1013;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Display the following sentence and guide students to answer the question. We will go to the busy market to buy apples.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Which word expands the sentence by describing the market?</a:t>
            </a:r>
            <a:endParaRPr/>
          </a:p>
          <a:p>
            <a:pPr indent="-228600" lvl="1" marL="685800" rtl="0" algn="l">
              <a:lnSpc>
                <a:spcPct val="100000"/>
              </a:lnSpc>
              <a:spcBef>
                <a:spcPts val="0"/>
              </a:spcBef>
              <a:spcAft>
                <a:spcPts val="0"/>
              </a:spcAft>
              <a:buClr>
                <a:schemeClr val="dk1"/>
              </a:buClr>
              <a:buSzPts val="1200"/>
              <a:buFont typeface="Calibri"/>
              <a:buAutoNum type="alphaUcPeriod"/>
            </a:pPr>
            <a:r>
              <a:rPr lang="en-US"/>
              <a:t>Go</a:t>
            </a:r>
            <a:endParaRPr/>
          </a:p>
          <a:p>
            <a:pPr indent="-228600" lvl="1" marL="685800" rtl="0" algn="l">
              <a:lnSpc>
                <a:spcPct val="100000"/>
              </a:lnSpc>
              <a:spcBef>
                <a:spcPts val="0"/>
              </a:spcBef>
              <a:spcAft>
                <a:spcPts val="0"/>
              </a:spcAft>
              <a:buClr>
                <a:schemeClr val="dk1"/>
              </a:buClr>
              <a:buSzPts val="1200"/>
              <a:buFont typeface="Calibri"/>
              <a:buAutoNum type="alphaUcPeriod"/>
            </a:pPr>
            <a:r>
              <a:rPr b="1" lang="en-US"/>
              <a:t>Busy</a:t>
            </a:r>
            <a:endParaRPr/>
          </a:p>
          <a:p>
            <a:pPr indent="-228600" lvl="1" marL="685800" rtl="0" algn="l">
              <a:lnSpc>
                <a:spcPct val="100000"/>
              </a:lnSpc>
              <a:spcBef>
                <a:spcPts val="0"/>
              </a:spcBef>
              <a:spcAft>
                <a:spcPts val="0"/>
              </a:spcAft>
              <a:buClr>
                <a:schemeClr val="dk1"/>
              </a:buClr>
              <a:buSzPts val="1200"/>
              <a:buFont typeface="Calibri"/>
              <a:buAutoNum type="alphaUcPeriod"/>
            </a:pPr>
            <a:r>
              <a:rPr lang="en-US"/>
              <a:t>Buy</a:t>
            </a:r>
            <a:endParaRPr/>
          </a:p>
          <a:p>
            <a:pPr indent="-228600" lvl="1" marL="685800" rtl="0" algn="l">
              <a:lnSpc>
                <a:spcPct val="100000"/>
              </a:lnSpc>
              <a:spcBef>
                <a:spcPts val="0"/>
              </a:spcBef>
              <a:spcAft>
                <a:spcPts val="0"/>
              </a:spcAft>
              <a:buClr>
                <a:schemeClr val="dk1"/>
              </a:buClr>
              <a:buSzPts val="1200"/>
              <a:buFont typeface="Calibri"/>
              <a:buAutoNum type="alphaUcPeriod"/>
            </a:pPr>
            <a:r>
              <a:rPr lang="en-US"/>
              <a:t>apples</a:t>
            </a:r>
            <a:endParaRPr/>
          </a:p>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complete Language and Conventions, p. 287, from the Resource Download Center. </a:t>
            </a:r>
            <a:r>
              <a:rPr b="1" i="0" lang="en-US" sz="1200" u="none" strike="noStrike">
                <a:latin typeface="Calibri"/>
                <a:ea typeface="Calibri"/>
                <a:cs typeface="Calibri"/>
                <a:sym typeface="Calibri"/>
              </a:rPr>
              <a:t>Click path: Table of Contents -&gt; Resource Download Center -&gt; Language and Conventions -&gt; U5 W4</a:t>
            </a:r>
            <a:endParaRPr b="0" i="0" sz="1800" u="none" strike="noStrike">
              <a:latin typeface="Calibri"/>
              <a:ea typeface="Calibri"/>
              <a:cs typeface="Calibri"/>
              <a:sym typeface="Calibri"/>
            </a:endParaRPr>
          </a:p>
        </p:txBody>
      </p:sp>
      <p:sp>
        <p:nvSpPr>
          <p:cNvPr id="1014" name="Google Shape;1014;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5" name="Google Shape;1025;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26" name="Google Shape;1026;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Have students recall the Unit 5 Essential Question: What can we learn from the weather? Then introduce them to the Weekly Question: How can we protect ourselves in bad weather? Tell students that they should stay indoors during bad weather. Explain that bad weather might be rain, snow, or storms. Tell students we can learn a lot about how to protect ourselves and stay safe in bad weather.</a:t>
            </a:r>
            <a:endParaRPr/>
          </a:p>
          <a:p>
            <a:pPr indent="-228600" lvl="0" marL="228600" rtl="0" algn="l">
              <a:lnSpc>
                <a:spcPct val="100000"/>
              </a:lnSpc>
              <a:spcBef>
                <a:spcPts val="0"/>
              </a:spcBef>
              <a:spcAft>
                <a:spcPts val="0"/>
              </a:spcAft>
              <a:buSzPts val="1200"/>
              <a:buFont typeface="Calibri"/>
              <a:buAutoNum type="arabicPeriod"/>
            </a:pPr>
            <a:r>
              <a:rPr lang="en-US"/>
              <a:t>Have students follow along as you turn to p. 122 of the Student Interactive and point to the pictures of the supplies people gather to get ready for bad weather. Then read the infographic to students and use the points below to help them follow along.</a:t>
            </a:r>
            <a:endParaRPr/>
          </a:p>
          <a:p>
            <a:pPr indent="-228600" lvl="1" marL="685800" rtl="0" algn="l">
              <a:lnSpc>
                <a:spcPct val="100000"/>
              </a:lnSpc>
              <a:spcBef>
                <a:spcPts val="0"/>
              </a:spcBef>
              <a:spcAft>
                <a:spcPts val="0"/>
              </a:spcAft>
              <a:buSzPts val="1200"/>
              <a:buFont typeface="Arial"/>
              <a:buChar char="•"/>
            </a:pPr>
            <a:r>
              <a:rPr lang="en-US"/>
              <a:t>Ask students to talk about how the boy in the picture on p. 123 of the Student Interactive feels during the snowstorm.</a:t>
            </a:r>
            <a:endParaRPr/>
          </a:p>
          <a:p>
            <a:pPr indent="-228600" lvl="1" marL="685800" rtl="0" algn="l">
              <a:lnSpc>
                <a:spcPct val="100000"/>
              </a:lnSpc>
              <a:spcBef>
                <a:spcPts val="0"/>
              </a:spcBef>
              <a:spcAft>
                <a:spcPts val="0"/>
              </a:spcAft>
              <a:buSzPts val="1200"/>
              <a:buFont typeface="Arial"/>
              <a:buChar char="•"/>
            </a:pPr>
            <a:r>
              <a:rPr lang="en-US"/>
              <a:t>Ask students to point to and name each of the items in the supply kit on pp. 122–123. Help them read labels and identify objects as needed.</a:t>
            </a:r>
            <a:endParaRPr/>
          </a:p>
          <a:p>
            <a:pPr indent="-228600" lvl="1" marL="685800" rtl="0" algn="l">
              <a:lnSpc>
                <a:spcPct val="100000"/>
              </a:lnSpc>
              <a:spcBef>
                <a:spcPts val="0"/>
              </a:spcBef>
              <a:spcAft>
                <a:spcPts val="0"/>
              </a:spcAft>
              <a:buSzPts val="1200"/>
              <a:buFont typeface="Arial"/>
              <a:buChar char="•"/>
            </a:pPr>
            <a:r>
              <a:rPr lang="en-US"/>
              <a:t>Ask students to think about how each item in the kit can help people stay safe in bad weather.</a:t>
            </a:r>
            <a:endParaRPr/>
          </a:p>
          <a:p>
            <a:pPr indent="-228600" lvl="1" marL="685800" rtl="0" algn="l">
              <a:lnSpc>
                <a:spcPct val="100000"/>
              </a:lnSpc>
              <a:spcBef>
                <a:spcPts val="0"/>
              </a:spcBef>
              <a:spcAft>
                <a:spcPts val="0"/>
              </a:spcAft>
              <a:buSzPts val="1200"/>
              <a:buFont typeface="Arial"/>
              <a:buChar char="•"/>
            </a:pPr>
            <a:r>
              <a:rPr lang="en-US"/>
              <a:t>Have students summarize what they can do to get ready for a storm or other types of bad weather. </a:t>
            </a:r>
            <a:endParaRPr/>
          </a:p>
          <a:p>
            <a:pPr indent="-228600" lvl="0" marL="228600" rtl="0" algn="l">
              <a:lnSpc>
                <a:spcPct val="100000"/>
              </a:lnSpc>
              <a:spcBef>
                <a:spcPts val="0"/>
              </a:spcBef>
              <a:spcAft>
                <a:spcPts val="0"/>
              </a:spcAft>
              <a:buSzPts val="1200"/>
              <a:buFont typeface="Calibri"/>
              <a:buAutoNum type="arabicPeriod"/>
            </a:pPr>
            <a:r>
              <a:rPr lang="en-US"/>
              <a:t>Have students interact with sources by using the pictures and text on pp. 122–123 to talk about the kind of supplies they would pack to get ready for bad weather. </a:t>
            </a:r>
            <a:endParaRPr/>
          </a:p>
          <a:p>
            <a:pPr indent="-228600" lvl="0" marL="228600" rtl="0" algn="l">
              <a:lnSpc>
                <a:spcPct val="100000"/>
              </a:lnSpc>
              <a:spcBef>
                <a:spcPts val="0"/>
              </a:spcBef>
              <a:spcAft>
                <a:spcPts val="0"/>
              </a:spcAft>
              <a:buSzPts val="1200"/>
              <a:buFont typeface="Calibri"/>
              <a:buAutoNum type="arabicPeriod"/>
            </a:pPr>
            <a:r>
              <a:rPr lang="en-US"/>
              <a:t>Return to the Week 4 Question: How can we protect ourselves in bad weather? Invite students to share their ideas. Help them identify questions they may have about the infographic. </a:t>
            </a:r>
            <a:endParaRPr i="1" sz="1200">
              <a:latin typeface="Calibri"/>
              <a:ea typeface="Calibri"/>
              <a:cs typeface="Calibri"/>
              <a:sym typeface="Calibri"/>
            </a:endParaRPr>
          </a:p>
        </p:txBody>
      </p:sp>
      <p:sp>
        <p:nvSpPr>
          <p:cNvPr id="165" name="Google Shape;16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a:t>Tell students that you are going to read aloud an informational text. Remind them that informational texts give facts and details about real topics. This informational text is about droughts and why and how people save water. Ask students to actively listen to the text you will read aloud.</a:t>
            </a:r>
            <a:endParaRPr/>
          </a:p>
          <a:p>
            <a:pPr indent="-228600" lvl="0" marL="228600" rtl="0" algn="l">
              <a:lnSpc>
                <a:spcPct val="100000"/>
              </a:lnSpc>
              <a:spcBef>
                <a:spcPts val="0"/>
              </a:spcBef>
              <a:spcAft>
                <a:spcPts val="0"/>
              </a:spcAft>
              <a:buSzPts val="1200"/>
              <a:buFont typeface="Calibri"/>
              <a:buAutoNum type="arabicPeriod"/>
            </a:pPr>
            <a:r>
              <a:rPr lang="en-US"/>
              <a:t>Have students listen actively to determine the purpose for the text. </a:t>
            </a:r>
            <a:endParaRPr/>
          </a:p>
          <a:p>
            <a:pPr indent="-228600" lvl="0" marL="228600" rtl="0" algn="l">
              <a:lnSpc>
                <a:spcPct val="100000"/>
              </a:lnSpc>
              <a:spcBef>
                <a:spcPts val="0"/>
              </a:spcBef>
              <a:spcAft>
                <a:spcPts val="0"/>
              </a:spcAft>
              <a:buSzPts val="1200"/>
              <a:buFont typeface="Calibri"/>
              <a:buAutoNum type="arabicPeriod"/>
            </a:pPr>
            <a:r>
              <a:rPr lang="en-US"/>
              <a:t>Read the entire text aloud without stopping for the Think Aloud callouts. </a:t>
            </a:r>
            <a:endParaRPr/>
          </a:p>
          <a:p>
            <a:pPr indent="-228600" lvl="0" marL="228600" rtl="0" algn="l">
              <a:lnSpc>
                <a:spcPct val="100000"/>
              </a:lnSpc>
              <a:spcBef>
                <a:spcPts val="0"/>
              </a:spcBef>
              <a:spcAft>
                <a:spcPts val="0"/>
              </a:spcAft>
              <a:buSzPts val="1200"/>
              <a:buFont typeface="Calibri"/>
              <a:buAutoNum type="arabicPeriod"/>
            </a:pPr>
            <a:r>
              <a:rPr lang="en-US"/>
              <a:t>Reread the text aloud, pausing to model Think Aloud strategies related to the genre.</a:t>
            </a:r>
            <a:endParaRPr/>
          </a:p>
          <a:p>
            <a:pPr indent="-228600" lvl="0" marL="228600" rtl="0" algn="l">
              <a:lnSpc>
                <a:spcPct val="100000"/>
              </a:lnSpc>
              <a:spcBef>
                <a:spcPts val="0"/>
              </a:spcBef>
              <a:spcAft>
                <a:spcPts val="0"/>
              </a:spcAft>
              <a:buSzPts val="1200"/>
              <a:buFont typeface="Calibri"/>
              <a:buAutoNum type="arabicPeriod"/>
            </a:pPr>
            <a:r>
              <a:rPr lang="en-US"/>
              <a:t>Use the chart to help students identify facts and details about saving water.</a:t>
            </a:r>
            <a:endParaRPr sz="1200">
              <a:latin typeface="Calibri"/>
              <a:ea typeface="Calibri"/>
              <a:cs typeface="Calibri"/>
              <a:sym typeface="Calibri"/>
            </a:endParaRPr>
          </a:p>
        </p:txBody>
      </p:sp>
      <p:sp>
        <p:nvSpPr>
          <p:cNvPr id="178" name="Google Shape;17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26.png"/><Relationship Id="rId7"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32.png"/><Relationship Id="rId5"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77.png"/><Relationship Id="rId7"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2.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7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78.png"/><Relationship Id="rId7" Type="http://schemas.openxmlformats.org/officeDocument/2006/relationships/image" Target="../media/image1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78.png"/><Relationship Id="rId7" Type="http://schemas.openxmlformats.org/officeDocument/2006/relationships/image" Target="../media/image1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78.png"/><Relationship Id="rId7" Type="http://schemas.openxmlformats.org/officeDocument/2006/relationships/image" Target="../media/image1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32.png"/><Relationship Id="rId5"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78.png"/><Relationship Id="rId7" Type="http://schemas.openxmlformats.org/officeDocument/2006/relationships/image" Target="../media/image1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75.png"/><Relationship Id="rId7" Type="http://schemas.openxmlformats.org/officeDocument/2006/relationships/image" Target="../media/image8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9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0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png"/><Relationship Id="rId4" Type="http://schemas.openxmlformats.org/officeDocument/2006/relationships/image" Target="../media/image32.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2.png"/><Relationship Id="rId4" Type="http://schemas.openxmlformats.org/officeDocument/2006/relationships/image" Target="../media/image3.png"/><Relationship Id="rId5"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9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0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75.png"/><Relationship Id="rId7" Type="http://schemas.openxmlformats.org/officeDocument/2006/relationships/image" Target="../media/image8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2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0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0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0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0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1.png"/><Relationship Id="rId7" Type="http://schemas.openxmlformats.org/officeDocument/2006/relationships/image" Target="../media/image6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png"/><Relationship Id="rId4" Type="http://schemas.openxmlformats.org/officeDocument/2006/relationships/image" Target="../media/image32.png"/><Relationship Id="rId5"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3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3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8.png"/><Relationship Id="rId7" Type="http://schemas.openxmlformats.org/officeDocument/2006/relationships/image" Target="../media/image7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3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3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1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4.png"/><Relationship Id="rId4" Type="http://schemas.openxmlformats.org/officeDocument/2006/relationships/image" Target="../media/image32.png"/><Relationship Id="rId5" Type="http://schemas.openxmlformats.org/officeDocument/2006/relationships/image" Target="../media/image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3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16.png"/><Relationship Id="rId7" Type="http://schemas.openxmlformats.org/officeDocument/2006/relationships/image" Target="../media/image118.png"/><Relationship Id="rId8" Type="http://schemas.openxmlformats.org/officeDocument/2006/relationships/image" Target="../media/image11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3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1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3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2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75.png"/><Relationship Id="rId7" Type="http://schemas.openxmlformats.org/officeDocument/2006/relationships/image" Target="../media/image88.png"/><Relationship Id="rId8" Type="http://schemas.openxmlformats.org/officeDocument/2006/relationships/image" Target="../media/image12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2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png"/><Relationship Id="rId4" Type="http://schemas.openxmlformats.org/officeDocument/2006/relationships/image" Target="../media/image32.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4.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29" y="-2514082"/>
            <a:ext cx="9523200" cy="122718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5: </a:t>
            </a:r>
            <a:r>
              <a:rPr b="1" i="0" lang="en-US" sz="6600" u="none" cap="none" strike="noStrike">
                <a:solidFill>
                  <a:schemeClr val="lt1"/>
                </a:solidFill>
                <a:latin typeface="Century Gothic"/>
                <a:ea typeface="Century Gothic"/>
                <a:cs typeface="Century Gothic"/>
                <a:sym typeface="Century Gothic"/>
              </a:rPr>
              <a:t>Week 4</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descr="A picture containing clock&#10;&#10;Description automatically generated" id="191" name="Google Shape;191;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2" name="Google Shape;192;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3" name="Google Shape;193;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4" name="Google Shape;194;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5" name="Google Shape;195;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Informational Text Qualities </a:t>
            </a:r>
            <a:endParaRPr b="0" i="0" sz="1400" u="none" cap="none" strike="noStrike">
              <a:solidFill>
                <a:srgbClr val="000000"/>
              </a:solidFill>
              <a:latin typeface="Century Gothic"/>
              <a:ea typeface="Century Gothic"/>
              <a:cs typeface="Century Gothic"/>
              <a:sym typeface="Century Gothic"/>
            </a:endParaRPr>
          </a:p>
        </p:txBody>
      </p:sp>
      <p:sp>
        <p:nvSpPr>
          <p:cNvPr id="196" name="Google Shape;196;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134, 135</a:t>
            </a:r>
            <a:endParaRPr b="0" i="0" sz="1400" u="none" cap="none" strike="noStrike">
              <a:solidFill>
                <a:srgbClr val="000000"/>
              </a:solidFill>
              <a:latin typeface="Century Gothic"/>
              <a:ea typeface="Century Gothic"/>
              <a:cs typeface="Century Gothic"/>
              <a:sym typeface="Century Gothic"/>
            </a:endParaRPr>
          </a:p>
        </p:txBody>
      </p:sp>
      <p:sp>
        <p:nvSpPr>
          <p:cNvPr id="197" name="Google Shape;197;p12"/>
          <p:cNvSpPr txBox="1"/>
          <p:nvPr/>
        </p:nvSpPr>
        <p:spPr>
          <a:xfrm>
            <a:off x="9285361" y="2544032"/>
            <a:ext cx="2928551"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134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98" name="Google Shape;198;p12"/>
          <p:cNvPicPr preferRelativeResize="0"/>
          <p:nvPr/>
        </p:nvPicPr>
        <p:blipFill rotWithShape="1">
          <a:blip r:embed="rId6">
            <a:alphaModFix/>
          </a:blip>
          <a:srcRect b="0" l="553" r="553" t="0"/>
          <a:stretch/>
        </p:blipFill>
        <p:spPr>
          <a:xfrm>
            <a:off x="503000" y="1826525"/>
            <a:ext cx="8438823" cy="35236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descr="A picture containing clock&#10;&#10;Description automatically generated" id="204" name="Google Shape;204;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5" name="Google Shape;205;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6" name="Google Shape;206;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7" name="Google Shape;207;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8" name="Google Shape;208;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09" name="Google Shape;209;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10" name="Google Shape;210;p13"/>
          <p:cNvPicPr preferRelativeResize="0"/>
          <p:nvPr/>
        </p:nvPicPr>
        <p:blipFill rotWithShape="1">
          <a:blip r:embed="rId6">
            <a:alphaModFix/>
          </a:blip>
          <a:srcRect b="0" l="0" r="0" t="0"/>
          <a:stretch/>
        </p:blipFill>
        <p:spPr>
          <a:xfrm>
            <a:off x="6561187" y="2338535"/>
            <a:ext cx="4948236" cy="713781"/>
          </a:xfrm>
          <a:prstGeom prst="rect">
            <a:avLst/>
          </a:prstGeom>
          <a:noFill/>
          <a:ln>
            <a:noFill/>
          </a:ln>
        </p:spPr>
      </p:pic>
      <p:sp>
        <p:nvSpPr>
          <p:cNvPr id="211" name="Google Shape;211;p13"/>
          <p:cNvSpPr txBox="1"/>
          <p:nvPr/>
        </p:nvSpPr>
        <p:spPr>
          <a:xfrm>
            <a:off x="6569160" y="3318505"/>
            <a:ext cx="49323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about the steps.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What</a:t>
            </a:r>
            <a:r>
              <a:rPr b="0" i="0" lang="en-US" sz="3200" u="none" cap="none" strike="noStrike">
                <a:solidFill>
                  <a:schemeClr val="dk1"/>
                </a:solidFill>
                <a:latin typeface="Century Gothic"/>
                <a:ea typeface="Century Gothic"/>
                <a:cs typeface="Century Gothic"/>
                <a:sym typeface="Century Gothic"/>
              </a:rPr>
              <a:t> should you do first, next, and last</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id="212" name="Google Shape;212;p13"/>
          <p:cNvPicPr preferRelativeResize="0"/>
          <p:nvPr/>
        </p:nvPicPr>
        <p:blipFill rotWithShape="1">
          <a:blip r:embed="rId7">
            <a:alphaModFix/>
          </a:blip>
          <a:srcRect b="0" l="0" r="0" t="0"/>
          <a:stretch/>
        </p:blipFill>
        <p:spPr>
          <a:xfrm>
            <a:off x="898174" y="1448820"/>
            <a:ext cx="5368075" cy="444136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descr="A picture containing clock&#10;&#10;Description automatically generated" id="218" name="Google Shape;218;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9" name="Google Shape;219;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0" name="Google Shape;220;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1" name="Google Shape;221;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2" name="Google Shape;222;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23" name="Google Shape;223;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157</a:t>
            </a:r>
            <a:endParaRPr b="0" i="0" sz="1400" u="none" cap="none" strike="noStrike">
              <a:solidFill>
                <a:srgbClr val="000000"/>
              </a:solidFill>
              <a:latin typeface="Century Gothic"/>
              <a:ea typeface="Century Gothic"/>
              <a:cs typeface="Century Gothic"/>
              <a:sym typeface="Century Gothic"/>
            </a:endParaRPr>
          </a:p>
        </p:txBody>
      </p:sp>
      <p:sp>
        <p:nvSpPr>
          <p:cNvPr id="224" name="Google Shape;224;p14"/>
          <p:cNvSpPr txBox="1"/>
          <p:nvPr/>
        </p:nvSpPr>
        <p:spPr>
          <a:xfrm>
            <a:off x="370071" y="1589175"/>
            <a:ext cx="2305200" cy="708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work</a:t>
            </a:r>
            <a:endParaRPr b="0" i="0" sz="4000" u="none" cap="none" strike="noStrike">
              <a:solidFill>
                <a:srgbClr val="000000"/>
              </a:solidFill>
              <a:latin typeface="Century Gothic"/>
              <a:ea typeface="Century Gothic"/>
              <a:cs typeface="Century Gothic"/>
              <a:sym typeface="Century Gothic"/>
            </a:endParaRPr>
          </a:p>
        </p:txBody>
      </p:sp>
      <p:sp>
        <p:nvSpPr>
          <p:cNvPr id="225" name="Google Shape;225;p14"/>
          <p:cNvSpPr txBox="1"/>
          <p:nvPr/>
        </p:nvSpPr>
        <p:spPr>
          <a:xfrm>
            <a:off x="370071" y="2732883"/>
            <a:ext cx="2305200" cy="708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kind</a:t>
            </a:r>
            <a:endParaRPr b="0" i="0" sz="4000" u="none" cap="none" strike="noStrike">
              <a:solidFill>
                <a:srgbClr val="000000"/>
              </a:solidFill>
              <a:latin typeface="Century Gothic"/>
              <a:ea typeface="Century Gothic"/>
              <a:cs typeface="Century Gothic"/>
              <a:sym typeface="Century Gothic"/>
            </a:endParaRPr>
          </a:p>
        </p:txBody>
      </p:sp>
      <p:sp>
        <p:nvSpPr>
          <p:cNvPr id="226" name="Google Shape;226;p14"/>
          <p:cNvSpPr txBox="1"/>
          <p:nvPr/>
        </p:nvSpPr>
        <p:spPr>
          <a:xfrm>
            <a:off x="370071" y="3876592"/>
            <a:ext cx="2305200" cy="708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jump</a:t>
            </a:r>
            <a:endParaRPr b="0" i="0" sz="4000" u="none" cap="none" strike="noStrike">
              <a:solidFill>
                <a:srgbClr val="000000"/>
              </a:solidFill>
              <a:latin typeface="Century Gothic"/>
              <a:ea typeface="Century Gothic"/>
              <a:cs typeface="Century Gothic"/>
              <a:sym typeface="Century Gothic"/>
            </a:endParaRPr>
          </a:p>
        </p:txBody>
      </p:sp>
      <p:sp>
        <p:nvSpPr>
          <p:cNvPr id="227" name="Google Shape;227;p14"/>
          <p:cNvSpPr txBox="1"/>
          <p:nvPr/>
        </p:nvSpPr>
        <p:spPr>
          <a:xfrm>
            <a:off x="368100" y="5020300"/>
            <a:ext cx="2305200" cy="708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000" u="none" cap="none" strike="noStrike">
                <a:solidFill>
                  <a:schemeClr val="dk1"/>
                </a:solidFill>
                <a:latin typeface="Century Gothic"/>
                <a:ea typeface="Century Gothic"/>
                <a:cs typeface="Century Gothic"/>
                <a:sym typeface="Century Gothic"/>
              </a:rPr>
              <a:t>ask</a:t>
            </a:r>
            <a:endParaRPr b="0" i="0" sz="4000" u="none" cap="none" strike="noStrike">
              <a:solidFill>
                <a:srgbClr val="000000"/>
              </a:solidFill>
              <a:latin typeface="Century Gothic"/>
              <a:ea typeface="Century Gothic"/>
              <a:cs typeface="Century Gothic"/>
              <a:sym typeface="Century Gothic"/>
            </a:endParaRPr>
          </a:p>
        </p:txBody>
      </p:sp>
      <p:pic>
        <p:nvPicPr>
          <p:cNvPr id="228" name="Google Shape;228;p14"/>
          <p:cNvPicPr preferRelativeResize="0"/>
          <p:nvPr/>
        </p:nvPicPr>
        <p:blipFill rotWithShape="1">
          <a:blip r:embed="rId6">
            <a:alphaModFix/>
          </a:blip>
          <a:srcRect b="0" l="0" r="0" t="0"/>
          <a:stretch/>
        </p:blipFill>
        <p:spPr>
          <a:xfrm>
            <a:off x="2997838" y="1424861"/>
            <a:ext cx="5528756" cy="45696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29" name="Google Shape;229;p14"/>
          <p:cNvSpPr txBox="1"/>
          <p:nvPr/>
        </p:nvSpPr>
        <p:spPr>
          <a:xfrm>
            <a:off x="8849175" y="1905138"/>
            <a:ext cx="33429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a:t>
            </a:r>
            <a:r>
              <a:rPr lang="en-US" sz="3200">
                <a:solidFill>
                  <a:schemeClr val="dk1"/>
                </a:solidFill>
                <a:latin typeface="Century Gothic"/>
                <a:ea typeface="Century Gothic"/>
                <a:cs typeface="Century Gothic"/>
                <a:sym typeface="Century Gothic"/>
              </a:rPr>
              <a:t>57</a:t>
            </a:r>
            <a:r>
              <a:rPr b="0" i="0" lang="en-US" sz="3200" u="none" cap="none" strike="noStrike">
                <a:solidFill>
                  <a:schemeClr val="dk1"/>
                </a:solidFill>
                <a:latin typeface="Century Gothic"/>
                <a:ea typeface="Century Gothic"/>
                <a:cs typeface="Century Gothic"/>
                <a:sym typeface="Century Gothic"/>
              </a:rPr>
              <a:t>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descr="A picture containing clock&#10;&#10;Description automatically generated" id="235" name="Google Shape;235;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6" name="Google Shape;236;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7" name="Google Shape;237;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8" name="Google Shape;238;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9" name="Google Shape;239;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40" name="Google Shape;240;p15"/>
          <p:cNvPicPr preferRelativeResize="0"/>
          <p:nvPr/>
        </p:nvPicPr>
        <p:blipFill rotWithShape="1">
          <a:blip r:embed="rId6">
            <a:alphaModFix/>
          </a:blip>
          <a:srcRect b="0" l="0" r="0" t="0"/>
          <a:stretch/>
        </p:blipFill>
        <p:spPr>
          <a:xfrm>
            <a:off x="5138453" y="1636884"/>
            <a:ext cx="5713346" cy="4567309"/>
          </a:xfrm>
          <a:prstGeom prst="rect">
            <a:avLst/>
          </a:prstGeom>
          <a:noFill/>
          <a:ln>
            <a:noFill/>
          </a:ln>
        </p:spPr>
      </p:pic>
      <p:sp>
        <p:nvSpPr>
          <p:cNvPr id="241" name="Google Shape;241;p15"/>
          <p:cNvSpPr txBox="1"/>
          <p:nvPr/>
        </p:nvSpPr>
        <p:spPr>
          <a:xfrm>
            <a:off x="459785" y="3227769"/>
            <a:ext cx="4431333" cy="92328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He can hop.</a:t>
            </a:r>
            <a:endParaRPr b="0" i="0" sz="5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descr="A picture containing clock&#10;&#10;Description automatically generated" id="247" name="Google Shape;247;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8" name="Google Shape;248;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9" name="Google Shape;249;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0" name="Google Shape;250;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1" name="Google Shape;251;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252" name="Google Shape;252;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161</a:t>
            </a:r>
            <a:endParaRPr b="0" i="0" sz="1400" u="none" cap="none" strike="noStrike">
              <a:solidFill>
                <a:srgbClr val="000000"/>
              </a:solidFill>
              <a:latin typeface="Century Gothic"/>
              <a:ea typeface="Century Gothic"/>
              <a:cs typeface="Century Gothic"/>
              <a:sym typeface="Century Gothic"/>
            </a:endParaRPr>
          </a:p>
        </p:txBody>
      </p:sp>
      <p:sp>
        <p:nvSpPr>
          <p:cNvPr id="253" name="Google Shape;253;p16"/>
          <p:cNvSpPr txBox="1"/>
          <p:nvPr/>
        </p:nvSpPr>
        <p:spPr>
          <a:xfrm>
            <a:off x="6731427" y="3257777"/>
            <a:ext cx="492643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161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54" name="Google Shape;254;p16"/>
          <p:cNvPicPr preferRelativeResize="0"/>
          <p:nvPr/>
        </p:nvPicPr>
        <p:blipFill rotWithShape="1">
          <a:blip r:embed="rId6">
            <a:alphaModFix/>
          </a:blip>
          <a:srcRect b="0" l="0" r="0" t="0"/>
          <a:stretch/>
        </p:blipFill>
        <p:spPr>
          <a:xfrm>
            <a:off x="479886" y="1260434"/>
            <a:ext cx="5987357" cy="494375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descr="A picture containing clock&#10;&#10;Description automatically generated" id="260" name="Google Shape;260;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1" name="Google Shape;261;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2" name="Google Shape;262;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3" name="Google Shape;263;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4" name="Google Shape;264;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65" name="Google Shape;265;p17"/>
          <p:cNvSpPr txBox="1"/>
          <p:nvPr/>
        </p:nvSpPr>
        <p:spPr>
          <a:xfrm>
            <a:off x="995895" y="1757180"/>
            <a:ext cx="93906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review</a:t>
            </a:r>
            <a:r>
              <a:rPr b="0" i="0" lang="en-US" sz="3200" u="none" cap="none" strike="noStrike">
                <a:solidFill>
                  <a:schemeClr val="dk1"/>
                </a:solidFill>
                <a:latin typeface="Century Gothic"/>
                <a:ea typeface="Century Gothic"/>
                <a:cs typeface="Century Gothic"/>
                <a:sym typeface="Century Gothic"/>
              </a:rPr>
              <a:t> your books to make sure each verb is in the correct tense.</a:t>
            </a:r>
            <a:endParaRPr b="0" i="0" sz="3200" u="none" cap="none" strike="noStrike">
              <a:solidFill>
                <a:srgbClr val="000000"/>
              </a:solidFill>
              <a:latin typeface="Century Gothic"/>
              <a:ea typeface="Century Gothic"/>
              <a:cs typeface="Century Gothic"/>
              <a:sym typeface="Century Gothic"/>
            </a:endParaRPr>
          </a:p>
        </p:txBody>
      </p:sp>
      <p:sp>
        <p:nvSpPr>
          <p:cNvPr id="266" name="Google Shape;266;p17"/>
          <p:cNvSpPr txBox="1"/>
          <p:nvPr/>
        </p:nvSpPr>
        <p:spPr>
          <a:xfrm>
            <a:off x="995900" y="3919425"/>
            <a:ext cx="7872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one of your sentences with the class</a:t>
            </a:r>
            <a:r>
              <a:rPr lang="en-US" sz="3200">
                <a:solidFill>
                  <a:schemeClr val="dk1"/>
                </a:solidFill>
                <a:latin typeface="Century Gothic"/>
                <a:ea typeface="Century Gothic"/>
                <a:cs typeface="Century Gothic"/>
                <a:sym typeface="Century Gothic"/>
              </a:rPr>
              <a:t>. </a:t>
            </a:r>
            <a:r>
              <a:rPr b="1" i="0" lang="en-US" sz="3200" u="none" cap="none" strike="noStrike">
                <a:solidFill>
                  <a:schemeClr val="dk1"/>
                </a:solidFill>
                <a:latin typeface="Century Gothic"/>
                <a:ea typeface="Century Gothic"/>
                <a:cs typeface="Century Gothic"/>
                <a:sym typeface="Century Gothic"/>
              </a:rPr>
              <a:t>Identify</a:t>
            </a:r>
            <a:r>
              <a:rPr b="0" i="0" lang="en-US" sz="3200" u="none" cap="none" strike="noStrike">
                <a:solidFill>
                  <a:schemeClr val="dk1"/>
                </a:solidFill>
                <a:latin typeface="Century Gothic"/>
                <a:ea typeface="Century Gothic"/>
                <a:cs typeface="Century Gothic"/>
                <a:sym typeface="Century Gothic"/>
              </a:rPr>
              <a:t> if the verb is past, present, or future tense.</a:t>
            </a:r>
            <a:endParaRPr b="0" i="0" sz="3200" u="none" cap="none" strike="noStrike">
              <a:solidFill>
                <a:srgbClr val="000000"/>
              </a:solidFill>
              <a:latin typeface="Century Gothic"/>
              <a:ea typeface="Century Gothic"/>
              <a:cs typeface="Century Gothic"/>
              <a:sym typeface="Century Gothic"/>
            </a:endParaRPr>
          </a:p>
        </p:txBody>
      </p:sp>
      <p:pic>
        <p:nvPicPr>
          <p:cNvPr descr="Books outline" id="267" name="Google Shape;267;p17"/>
          <p:cNvPicPr preferRelativeResize="0"/>
          <p:nvPr/>
        </p:nvPicPr>
        <p:blipFill rotWithShape="1">
          <a:blip r:embed="rId6">
            <a:alphaModFix/>
          </a:blip>
          <a:srcRect b="0" l="0" r="0" t="0"/>
          <a:stretch/>
        </p:blipFill>
        <p:spPr>
          <a:xfrm>
            <a:off x="8794200" y="3368237"/>
            <a:ext cx="2302175" cy="2302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descr="A picture containing clock&#10;&#10;Description automatically generated" id="273" name="Google Shape;273;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4" name="Google Shape;274;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5" name="Google Shape;275;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6" name="Google Shape;276;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7" name="Google Shape;277;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78" name="Google Shape;278;p18"/>
          <p:cNvSpPr txBox="1"/>
          <p:nvPr/>
        </p:nvSpPr>
        <p:spPr>
          <a:xfrm>
            <a:off x="819040" y="1794144"/>
            <a:ext cx="10151400" cy="3416279"/>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We </a:t>
            </a:r>
            <a:r>
              <a:rPr b="1" i="0" lang="en-US" sz="3600" u="none" cap="none" strike="noStrike">
                <a:solidFill>
                  <a:srgbClr val="000000"/>
                </a:solidFill>
                <a:latin typeface="Century Gothic"/>
                <a:ea typeface="Century Gothic"/>
                <a:cs typeface="Century Gothic"/>
                <a:sym typeface="Century Gothic"/>
              </a:rPr>
              <a:t>swim</a:t>
            </a:r>
            <a:r>
              <a:rPr b="0" i="0" lang="en-US" sz="3600" u="none" cap="none" strike="noStrike">
                <a:solidFill>
                  <a:srgbClr val="000000"/>
                </a:solidFill>
                <a:latin typeface="Century Gothic"/>
                <a:ea typeface="Century Gothic"/>
                <a:cs typeface="Century Gothic"/>
                <a:sym typeface="Century Gothic"/>
              </a:rPr>
              <a:t> in the pool.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Mat can </a:t>
            </a:r>
            <a:r>
              <a:rPr b="1" i="0" lang="en-US" sz="3600" u="none" cap="none" strike="noStrike">
                <a:solidFill>
                  <a:srgbClr val="000000"/>
                </a:solidFill>
                <a:latin typeface="Century Gothic"/>
                <a:ea typeface="Century Gothic"/>
                <a:cs typeface="Century Gothic"/>
                <a:sym typeface="Century Gothic"/>
              </a:rPr>
              <a:t>skip</a:t>
            </a:r>
            <a:r>
              <a:rPr b="0" i="0" lang="en-US" sz="3600" u="none" cap="none" strike="noStrike">
                <a:solidFill>
                  <a:srgbClr val="000000"/>
                </a:solidFill>
                <a:latin typeface="Century Gothic"/>
                <a:ea typeface="Century Gothic"/>
                <a:cs typeface="Century Gothic"/>
                <a:sym typeface="Century Gothic"/>
              </a:rPr>
              <a:t> and jump.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Do not </a:t>
            </a:r>
            <a:r>
              <a:rPr b="1" i="0" lang="en-US" sz="3600" u="none" cap="none" strike="noStrike">
                <a:solidFill>
                  <a:srgbClr val="000000"/>
                </a:solidFill>
                <a:latin typeface="Century Gothic"/>
                <a:ea typeface="Century Gothic"/>
                <a:cs typeface="Century Gothic"/>
                <a:sym typeface="Century Gothic"/>
              </a:rPr>
              <a:t>step</a:t>
            </a:r>
            <a:r>
              <a:rPr b="0" i="0" lang="en-US" sz="3600" u="none" cap="none" strike="noStrike">
                <a:solidFill>
                  <a:srgbClr val="000000"/>
                </a:solidFill>
                <a:latin typeface="Century Gothic"/>
                <a:ea typeface="Century Gothic"/>
                <a:cs typeface="Century Gothic"/>
                <a:sym typeface="Century Gothic"/>
              </a:rPr>
              <a:t> in the puddle!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The dog has a white </a:t>
            </a:r>
            <a:r>
              <a:rPr b="1" i="0" lang="en-US" sz="3600" u="none" cap="none" strike="noStrike">
                <a:solidFill>
                  <a:srgbClr val="000000"/>
                </a:solidFill>
                <a:latin typeface="Century Gothic"/>
                <a:ea typeface="Century Gothic"/>
                <a:cs typeface="Century Gothic"/>
                <a:sym typeface="Century Gothic"/>
              </a:rPr>
              <a:t>spot</a:t>
            </a:r>
            <a:r>
              <a:rPr b="0" i="0" lang="en-US" sz="3600" u="none" cap="none" strike="noStrike">
                <a:solidFill>
                  <a:srgbClr val="000000"/>
                </a:solidFill>
                <a:latin typeface="Century Gothic"/>
                <a:ea typeface="Century Gothic"/>
                <a:cs typeface="Century Gothic"/>
                <a:sym typeface="Century Gothic"/>
              </a:rPr>
              <a:t> on its face.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Can I go </a:t>
            </a:r>
            <a:r>
              <a:rPr b="1" i="0" lang="en-US" sz="3600" u="none" cap="none" strike="noStrike">
                <a:solidFill>
                  <a:srgbClr val="000000"/>
                </a:solidFill>
                <a:latin typeface="Century Gothic"/>
                <a:ea typeface="Century Gothic"/>
                <a:cs typeface="Century Gothic"/>
                <a:sym typeface="Century Gothic"/>
              </a:rPr>
              <a:t>out</a:t>
            </a:r>
            <a:r>
              <a:rPr b="0" i="0" lang="en-US" sz="3600" u="none" cap="none" strike="noStrike">
                <a:solidFill>
                  <a:srgbClr val="000000"/>
                </a:solidFill>
                <a:latin typeface="Century Gothic"/>
                <a:ea typeface="Century Gothic"/>
                <a:cs typeface="Century Gothic"/>
                <a:sym typeface="Century Gothic"/>
              </a:rPr>
              <a:t> to play</a:t>
            </a:r>
            <a:r>
              <a:rPr b="0" i="0" lang="en-US" sz="3600" u="none" cap="none" strike="noStrike">
                <a:solidFill>
                  <a:srgbClr val="000000"/>
                </a:solidFill>
                <a:latin typeface="Arial"/>
                <a:ea typeface="Arial"/>
                <a:cs typeface="Arial"/>
                <a:sym typeface="Arial"/>
              </a:rPr>
              <a:t>?</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I am tired, so I will take a </a:t>
            </a:r>
            <a:r>
              <a:rPr b="1" i="0" lang="en-US" sz="3600" u="none" cap="none" strike="noStrike">
                <a:solidFill>
                  <a:srgbClr val="000000"/>
                </a:solidFill>
                <a:latin typeface="Century Gothic"/>
                <a:ea typeface="Century Gothic"/>
                <a:cs typeface="Century Gothic"/>
                <a:sym typeface="Century Gothic"/>
              </a:rPr>
              <a:t>nap</a:t>
            </a:r>
            <a:r>
              <a:rPr b="0" i="0" lang="en-US" sz="3600" u="none" cap="none" strike="noStrike">
                <a:solidFill>
                  <a:srgbClr val="000000"/>
                </a:solidFill>
                <a:latin typeface="Century Gothic"/>
                <a:ea typeface="Century Gothic"/>
                <a:cs typeface="Century Gothic"/>
                <a:sym typeface="Century Gothic"/>
              </a:rPr>
              <a:t>.</a:t>
            </a:r>
            <a:endParaRPr b="0" i="0" sz="3600" u="none" cap="none" strike="noStrike">
              <a:solidFill>
                <a:schemeClr val="dk1"/>
              </a:solidFill>
              <a:latin typeface="Century Gothic"/>
              <a:ea typeface="Century Gothic"/>
              <a:cs typeface="Century Gothic"/>
              <a:sym typeface="Century Gothic"/>
            </a:endParaRPr>
          </a:p>
        </p:txBody>
      </p:sp>
      <p:sp>
        <p:nvSpPr>
          <p:cNvPr id="279" name="Google Shape;279;p18"/>
          <p:cNvSpPr/>
          <p:nvPr/>
        </p:nvSpPr>
        <p:spPr>
          <a:xfrm>
            <a:off x="7973082" y="4481880"/>
            <a:ext cx="997936" cy="5357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0" name="Google Shape;280;p18"/>
          <p:cNvSpPr/>
          <p:nvPr/>
        </p:nvSpPr>
        <p:spPr>
          <a:xfrm>
            <a:off x="6821678" y="2339179"/>
            <a:ext cx="914991" cy="5357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1" name="Google Shape;281;p18"/>
          <p:cNvSpPr/>
          <p:nvPr/>
        </p:nvSpPr>
        <p:spPr>
          <a:xfrm>
            <a:off x="7521224" y="2916243"/>
            <a:ext cx="997936" cy="45552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2" name="Google Shape;282;p18"/>
          <p:cNvSpPr/>
          <p:nvPr/>
        </p:nvSpPr>
        <p:spPr>
          <a:xfrm>
            <a:off x="6127164" y="1744604"/>
            <a:ext cx="1079985" cy="49744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3" name="Google Shape;283;p18"/>
          <p:cNvSpPr/>
          <p:nvPr/>
        </p:nvSpPr>
        <p:spPr>
          <a:xfrm>
            <a:off x="9667139" y="3530350"/>
            <a:ext cx="1026183" cy="45861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4" name="Google Shape;284;p18"/>
          <p:cNvSpPr/>
          <p:nvPr/>
        </p:nvSpPr>
        <p:spPr>
          <a:xfrm>
            <a:off x="6278194" y="4023269"/>
            <a:ext cx="777924" cy="45861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descr="A picture containing clock&#10;&#10;Description automatically generated" id="290" name="Google Shape;290;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1" name="Google Shape;291;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2" name="Google Shape;292;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3" name="Google Shape;293;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4" name="Google Shape;294;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95" name="Google Shape;295;p19"/>
          <p:cNvSpPr txBox="1"/>
          <p:nvPr/>
        </p:nvSpPr>
        <p:spPr>
          <a:xfrm>
            <a:off x="2026926" y="3857138"/>
            <a:ext cx="7407942"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Identify</a:t>
            </a:r>
            <a:r>
              <a:rPr b="0" i="0" lang="en-US" sz="2800" u="none" cap="none" strike="noStrike">
                <a:solidFill>
                  <a:schemeClr val="dk1"/>
                </a:solidFill>
                <a:latin typeface="Century Gothic"/>
                <a:ea typeface="Century Gothic"/>
                <a:cs typeface="Century Gothic"/>
                <a:sym typeface="Century Gothic"/>
              </a:rPr>
              <a:t> the adjective in the sentences and the word it describes.</a:t>
            </a:r>
            <a:endParaRPr b="0" i="0" sz="3200" u="none" cap="none" strike="noStrike">
              <a:solidFill>
                <a:schemeClr val="dk1"/>
              </a:solidFill>
              <a:latin typeface="Century Gothic"/>
              <a:ea typeface="Century Gothic"/>
              <a:cs typeface="Century Gothic"/>
              <a:sym typeface="Century Gothic"/>
            </a:endParaRPr>
          </a:p>
        </p:txBody>
      </p:sp>
      <p:sp>
        <p:nvSpPr>
          <p:cNvPr id="296" name="Google Shape;296;p19"/>
          <p:cNvSpPr txBox="1"/>
          <p:nvPr/>
        </p:nvSpPr>
        <p:spPr>
          <a:xfrm>
            <a:off x="1912803" y="2051075"/>
            <a:ext cx="7259618" cy="769401"/>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accent1"/>
                </a:solidFill>
                <a:latin typeface="Century Gothic"/>
                <a:ea typeface="Century Gothic"/>
                <a:cs typeface="Century Gothic"/>
                <a:sym typeface="Century Gothic"/>
              </a:rPr>
              <a:t>I have a beautiful dog.</a:t>
            </a:r>
            <a:endParaRPr b="0" i="0" sz="4400" u="none" cap="none" strike="noStrike">
              <a:solidFill>
                <a:schemeClr val="accent1"/>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descr="A picture containing drawing, lamp&#10;&#10;Description automatically generated" id="301" name="Google Shape;301;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02" name="Google Shape;302;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03" name="Google Shape;303;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04" name="Google Shape;304;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05" name="Google Shape;305;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06" name="Google Shape;306;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descr="A picture containing clock&#10;&#10;Description automatically generated" id="312" name="Google Shape;312;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3" name="Google Shape;313;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4" name="Google Shape;314;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5" name="Google Shape;315;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6" name="Google Shape;316;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17" name="Google Shape;317;p21"/>
          <p:cNvSpPr txBox="1"/>
          <p:nvPr/>
        </p:nvSpPr>
        <p:spPr>
          <a:xfrm>
            <a:off x="4128395" y="2011303"/>
            <a:ext cx="269298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web</a:t>
            </a:r>
            <a:endParaRPr b="0" i="0" sz="1400" u="none" cap="none" strike="noStrike">
              <a:solidFill>
                <a:srgbClr val="000000"/>
              </a:solidFill>
              <a:latin typeface="Century Gothic"/>
              <a:ea typeface="Century Gothic"/>
              <a:cs typeface="Century Gothic"/>
              <a:sym typeface="Century Gothic"/>
            </a:endParaRPr>
          </a:p>
        </p:txBody>
      </p:sp>
      <p:sp>
        <p:nvSpPr>
          <p:cNvPr id="318" name="Google Shape;318;p21"/>
          <p:cNvSpPr txBox="1"/>
          <p:nvPr/>
        </p:nvSpPr>
        <p:spPr>
          <a:xfrm>
            <a:off x="4128394" y="3658556"/>
            <a:ext cx="2692981"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mask</a:t>
            </a:r>
            <a:endParaRPr b="0" i="0" sz="1400" u="none" cap="none" strike="noStrike">
              <a:solidFill>
                <a:srgbClr val="000000"/>
              </a:solidFill>
              <a:latin typeface="Century Gothic"/>
              <a:ea typeface="Century Gothic"/>
              <a:cs typeface="Century Gothic"/>
              <a:sym typeface="Century Gothic"/>
            </a:endParaRPr>
          </a:p>
        </p:txBody>
      </p:sp>
      <p:pic>
        <p:nvPicPr>
          <p:cNvPr id="319" name="Google Shape;319;p21"/>
          <p:cNvPicPr preferRelativeResize="0"/>
          <p:nvPr/>
        </p:nvPicPr>
        <p:blipFill rotWithShape="1">
          <a:blip r:embed="rId6">
            <a:alphaModFix/>
          </a:blip>
          <a:srcRect b="0" l="0" r="0" t="0"/>
          <a:stretch/>
        </p:blipFill>
        <p:spPr>
          <a:xfrm>
            <a:off x="7456593" y="1675383"/>
            <a:ext cx="2786388" cy="39637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20" name="Google Shape;320;p21"/>
          <p:cNvPicPr preferRelativeResize="0"/>
          <p:nvPr/>
        </p:nvPicPr>
        <p:blipFill rotWithShape="1">
          <a:blip r:embed="rId7">
            <a:alphaModFix/>
          </a:blip>
          <a:srcRect b="0" l="0" r="0" t="0"/>
          <a:stretch/>
        </p:blipFill>
        <p:spPr>
          <a:xfrm>
            <a:off x="750805" y="1670953"/>
            <a:ext cx="2997358" cy="40369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descr="A picture containing clock&#10;&#10;Description automatically generated" id="326" name="Google Shape;326;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7" name="Google Shape;327;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8" name="Google Shape;328;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9" name="Google Shape;329;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0" name="Google Shape;330;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31" name="Google Shape;331;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125</a:t>
            </a:r>
            <a:endParaRPr b="0" i="0" sz="1400" u="none" cap="none" strike="noStrike">
              <a:solidFill>
                <a:srgbClr val="000000"/>
              </a:solidFill>
              <a:latin typeface="Century Gothic"/>
              <a:ea typeface="Century Gothic"/>
              <a:cs typeface="Century Gothic"/>
              <a:sym typeface="Century Gothic"/>
            </a:endParaRPr>
          </a:p>
        </p:txBody>
      </p:sp>
      <p:sp>
        <p:nvSpPr>
          <p:cNvPr id="332" name="Google Shape;332;p22"/>
          <p:cNvSpPr txBox="1"/>
          <p:nvPr/>
        </p:nvSpPr>
        <p:spPr>
          <a:xfrm>
            <a:off x="7138525" y="2412150"/>
            <a:ext cx="45525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rgbClr val="000000"/>
              </a:solidFill>
              <a:latin typeface="Century Gothic"/>
              <a:ea typeface="Century Gothic"/>
              <a:cs typeface="Century Gothic"/>
              <a:sym typeface="Century Gothic"/>
            </a:endParaRPr>
          </a:p>
        </p:txBody>
      </p:sp>
      <p:pic>
        <p:nvPicPr>
          <p:cNvPr id="333" name="Google Shape;333;p22"/>
          <p:cNvPicPr preferRelativeResize="0"/>
          <p:nvPr/>
        </p:nvPicPr>
        <p:blipFill rotWithShape="1">
          <a:blip r:embed="rId6">
            <a:alphaModFix/>
          </a:blip>
          <a:srcRect b="0" l="0" r="0" t="0"/>
          <a:stretch/>
        </p:blipFill>
        <p:spPr>
          <a:xfrm>
            <a:off x="819039" y="1297873"/>
            <a:ext cx="5928471" cy="49063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descr="A picture containing clock&#10;&#10;Description automatically generated" id="339" name="Google Shape;339;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0" name="Google Shape;340;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1" name="Google Shape;341;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2" name="Google Shape;342;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3" name="Google Shape;343;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344" name="Google Shape;344;p23"/>
          <p:cNvSpPr txBox="1"/>
          <p:nvPr/>
        </p:nvSpPr>
        <p:spPr>
          <a:xfrm>
            <a:off x="819040"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out</a:t>
            </a:r>
            <a:endParaRPr b="0" i="0" sz="1400" u="none" cap="none" strike="noStrike">
              <a:solidFill>
                <a:srgbClr val="000000"/>
              </a:solidFill>
              <a:latin typeface="Century Gothic"/>
              <a:ea typeface="Century Gothic"/>
              <a:cs typeface="Century Gothic"/>
              <a:sym typeface="Century Gothic"/>
            </a:endParaRPr>
          </a:p>
        </p:txBody>
      </p:sp>
      <p:sp>
        <p:nvSpPr>
          <p:cNvPr id="345" name="Google Shape;345;p23"/>
          <p:cNvSpPr txBox="1"/>
          <p:nvPr/>
        </p:nvSpPr>
        <p:spPr>
          <a:xfrm>
            <a:off x="7855607"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then</a:t>
            </a:r>
            <a:endParaRPr b="0" i="0" sz="1400" u="none" cap="none" strike="noStrike">
              <a:solidFill>
                <a:srgbClr val="000000"/>
              </a:solidFill>
              <a:latin typeface="Century Gothic"/>
              <a:ea typeface="Century Gothic"/>
              <a:cs typeface="Century Gothic"/>
              <a:sym typeface="Century Gothic"/>
            </a:endParaRPr>
          </a:p>
        </p:txBody>
      </p:sp>
      <p:sp>
        <p:nvSpPr>
          <p:cNvPr id="346" name="Google Shape;346;p23"/>
          <p:cNvSpPr txBox="1"/>
          <p:nvPr/>
        </p:nvSpPr>
        <p:spPr>
          <a:xfrm>
            <a:off x="4336394"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so</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descr="A picture containing clock&#10;&#10;Description automatically generated" id="352" name="Google Shape;352;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3" name="Google Shape;353;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4" name="Google Shape;354;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5" name="Google Shape;355;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6" name="Google Shape;356;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57" name="Google Shape;357;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136</a:t>
            </a:r>
            <a:endParaRPr b="0" i="0" sz="1400" u="none" cap="none" strike="noStrike">
              <a:solidFill>
                <a:srgbClr val="000000"/>
              </a:solidFill>
              <a:latin typeface="Century Gothic"/>
              <a:ea typeface="Century Gothic"/>
              <a:cs typeface="Century Gothic"/>
              <a:sym typeface="Century Gothic"/>
            </a:endParaRPr>
          </a:p>
        </p:txBody>
      </p:sp>
      <p:sp>
        <p:nvSpPr>
          <p:cNvPr id="358" name="Google Shape;358;p24"/>
          <p:cNvSpPr txBox="1"/>
          <p:nvPr/>
        </p:nvSpPr>
        <p:spPr>
          <a:xfrm>
            <a:off x="3707334" y="2523553"/>
            <a:ext cx="4360487"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tornado</a:t>
            </a:r>
            <a:endParaRPr b="0" i="0" sz="1400" u="none" cap="none" strike="noStrike">
              <a:solidFill>
                <a:srgbClr val="000000"/>
              </a:solidFill>
              <a:latin typeface="Century Gothic"/>
              <a:ea typeface="Century Gothic"/>
              <a:cs typeface="Century Gothic"/>
              <a:sym typeface="Century Gothic"/>
            </a:endParaRPr>
          </a:p>
        </p:txBody>
      </p:sp>
      <p:sp>
        <p:nvSpPr>
          <p:cNvPr id="359" name="Google Shape;359;p24"/>
          <p:cNvSpPr txBox="1"/>
          <p:nvPr/>
        </p:nvSpPr>
        <p:spPr>
          <a:xfrm>
            <a:off x="3707334" y="4032693"/>
            <a:ext cx="4360487"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powerful</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descr="A picture containing clock&#10;&#10;Description automatically generated" id="365" name="Google Shape;365;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6" name="Google Shape;366;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7" name="Google Shape;367;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8" name="Google Shape;368;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9" name="Google Shape;369;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370" name="Google Shape;370;p2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137</a:t>
            </a:r>
            <a:endParaRPr b="0" i="0" sz="1400" u="none" cap="none" strike="noStrike">
              <a:solidFill>
                <a:srgbClr val="000000"/>
              </a:solidFill>
              <a:latin typeface="Century Gothic"/>
              <a:ea typeface="Century Gothic"/>
              <a:cs typeface="Century Gothic"/>
              <a:sym typeface="Century Gothic"/>
            </a:endParaRPr>
          </a:p>
        </p:txBody>
      </p:sp>
      <p:pic>
        <p:nvPicPr>
          <p:cNvPr id="371" name="Google Shape;371;p26"/>
          <p:cNvPicPr preferRelativeResize="0"/>
          <p:nvPr/>
        </p:nvPicPr>
        <p:blipFill rotWithShape="1">
          <a:blip r:embed="rId6">
            <a:alphaModFix/>
          </a:blip>
          <a:srcRect b="0" l="0" r="0" t="0"/>
          <a:stretch/>
        </p:blipFill>
        <p:spPr>
          <a:xfrm>
            <a:off x="2319605" y="1248592"/>
            <a:ext cx="6446013" cy="53238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descr="A picture containing clock&#10;&#10;Description automatically generated" id="377" name="Google Shape;377;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8" name="Google Shape;378;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9" name="Google Shape;379;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0" name="Google Shape;380;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1" name="Google Shape;381;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Tornado Action Plan</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82" name="Google Shape;382;p27"/>
          <p:cNvPicPr preferRelativeResize="0"/>
          <p:nvPr/>
        </p:nvPicPr>
        <p:blipFill rotWithShape="1">
          <a:blip r:embed="rId6">
            <a:alphaModFix/>
          </a:blip>
          <a:srcRect b="0" l="0" r="0" t="0"/>
          <a:stretch/>
        </p:blipFill>
        <p:spPr>
          <a:xfrm flipH="1">
            <a:off x="10103085" y="2367078"/>
            <a:ext cx="2177400" cy="1512625"/>
          </a:xfrm>
          <a:prstGeom prst="rect">
            <a:avLst/>
          </a:prstGeom>
          <a:noFill/>
          <a:ln>
            <a:noFill/>
          </a:ln>
        </p:spPr>
      </p:pic>
      <p:sp>
        <p:nvSpPr>
          <p:cNvPr id="383" name="Google Shape;383;p27"/>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138, 139</a:t>
            </a:r>
            <a:endParaRPr b="0" i="0" sz="1400" u="none" cap="none" strike="noStrike">
              <a:solidFill>
                <a:srgbClr val="000000"/>
              </a:solidFill>
              <a:latin typeface="Century Gothic"/>
              <a:ea typeface="Century Gothic"/>
              <a:cs typeface="Century Gothic"/>
              <a:sym typeface="Century Gothic"/>
            </a:endParaRPr>
          </a:p>
        </p:txBody>
      </p:sp>
      <p:pic>
        <p:nvPicPr>
          <p:cNvPr id="384" name="Google Shape;384;p27"/>
          <p:cNvPicPr preferRelativeResize="0"/>
          <p:nvPr/>
        </p:nvPicPr>
        <p:blipFill rotWithShape="1">
          <a:blip r:embed="rId7">
            <a:alphaModFix/>
          </a:blip>
          <a:srcRect b="0" l="475" r="475" t="0"/>
          <a:stretch/>
        </p:blipFill>
        <p:spPr>
          <a:xfrm>
            <a:off x="539038" y="1557990"/>
            <a:ext cx="9419213" cy="393303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descr="A picture containing clock&#10;&#10;Description automatically generated" id="390" name="Google Shape;390;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1" name="Google Shape;391;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2" name="Google Shape;392;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3" name="Google Shape;393;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4" name="Google Shape;394;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Tornado Action Plan</a:t>
            </a:r>
            <a:endParaRPr b="0" i="0" sz="1400" u="none" cap="none" strike="noStrike">
              <a:solidFill>
                <a:srgbClr val="000000"/>
              </a:solidFill>
              <a:latin typeface="Century Gothic"/>
              <a:ea typeface="Century Gothic"/>
              <a:cs typeface="Century Gothic"/>
              <a:sym typeface="Century Gothic"/>
            </a:endParaRPr>
          </a:p>
        </p:txBody>
      </p:sp>
      <p:sp>
        <p:nvSpPr>
          <p:cNvPr id="395" name="Google Shape;395;p29"/>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140, 141</a:t>
            </a:r>
            <a:endParaRPr b="0" i="0" sz="1400" u="none" cap="none" strike="noStrike">
              <a:solidFill>
                <a:srgbClr val="000000"/>
              </a:solidFill>
              <a:latin typeface="Century Gothic"/>
              <a:ea typeface="Century Gothic"/>
              <a:cs typeface="Century Gothic"/>
              <a:sym typeface="Century Gothic"/>
            </a:endParaRPr>
          </a:p>
        </p:txBody>
      </p:sp>
      <p:pic>
        <p:nvPicPr>
          <p:cNvPr id="396" name="Google Shape;396;p29"/>
          <p:cNvPicPr preferRelativeResize="0"/>
          <p:nvPr/>
        </p:nvPicPr>
        <p:blipFill rotWithShape="1">
          <a:blip r:embed="rId6">
            <a:alphaModFix/>
          </a:blip>
          <a:srcRect b="0" l="357" r="357" t="0"/>
          <a:stretch/>
        </p:blipFill>
        <p:spPr>
          <a:xfrm>
            <a:off x="934450" y="1462475"/>
            <a:ext cx="9629801" cy="40209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descr="A picture containing clock&#10;&#10;Description automatically generated" id="402" name="Google Shape;402;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3" name="Google Shape;403;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4" name="Google Shape;404;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5" name="Google Shape;405;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6" name="Google Shape;406;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Tornado Action Plan</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07" name="Google Shape;407;p30"/>
          <p:cNvPicPr preferRelativeResize="0"/>
          <p:nvPr/>
        </p:nvPicPr>
        <p:blipFill rotWithShape="1">
          <a:blip r:embed="rId6">
            <a:alphaModFix/>
          </a:blip>
          <a:srcRect b="0" l="0" r="0" t="0"/>
          <a:stretch/>
        </p:blipFill>
        <p:spPr>
          <a:xfrm flipH="1">
            <a:off x="10103085" y="2367078"/>
            <a:ext cx="2177400" cy="1512625"/>
          </a:xfrm>
          <a:prstGeom prst="rect">
            <a:avLst/>
          </a:prstGeom>
          <a:noFill/>
          <a:ln>
            <a:noFill/>
          </a:ln>
        </p:spPr>
      </p:pic>
      <p:sp>
        <p:nvSpPr>
          <p:cNvPr id="408" name="Google Shape;408;p30"/>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142, 143</a:t>
            </a:r>
            <a:endParaRPr b="0" i="0" sz="1400" u="none" cap="none" strike="noStrike">
              <a:solidFill>
                <a:srgbClr val="000000"/>
              </a:solidFill>
              <a:latin typeface="Century Gothic"/>
              <a:ea typeface="Century Gothic"/>
              <a:cs typeface="Century Gothic"/>
              <a:sym typeface="Century Gothic"/>
            </a:endParaRPr>
          </a:p>
        </p:txBody>
      </p:sp>
      <p:pic>
        <p:nvPicPr>
          <p:cNvPr id="409" name="Google Shape;409;p30"/>
          <p:cNvPicPr preferRelativeResize="0"/>
          <p:nvPr/>
        </p:nvPicPr>
        <p:blipFill rotWithShape="1">
          <a:blip r:embed="rId7">
            <a:alphaModFix/>
          </a:blip>
          <a:srcRect b="0" l="416" r="426" t="0"/>
          <a:stretch/>
        </p:blipFill>
        <p:spPr>
          <a:xfrm>
            <a:off x="539038" y="1557990"/>
            <a:ext cx="9419212" cy="393303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descr="A picture containing clock&#10;&#10;Description automatically generated" id="415" name="Google Shape;415;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6" name="Google Shape;416;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7" name="Google Shape;417;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8" name="Google Shape;418;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9" name="Google Shape;419;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420" name="Google Shape;420;p3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144</a:t>
            </a:r>
            <a:endParaRPr b="0" i="0" sz="1400" u="none" cap="none" strike="noStrike">
              <a:solidFill>
                <a:srgbClr val="000000"/>
              </a:solidFill>
              <a:latin typeface="Century Gothic"/>
              <a:ea typeface="Century Gothic"/>
              <a:cs typeface="Century Gothic"/>
              <a:sym typeface="Century Gothic"/>
            </a:endParaRPr>
          </a:p>
        </p:txBody>
      </p:sp>
      <p:sp>
        <p:nvSpPr>
          <p:cNvPr id="421" name="Google Shape;421;p31"/>
          <p:cNvSpPr txBox="1"/>
          <p:nvPr/>
        </p:nvSpPr>
        <p:spPr>
          <a:xfrm>
            <a:off x="3707334" y="2523553"/>
            <a:ext cx="4360487"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strong</a:t>
            </a:r>
            <a:endParaRPr b="0" i="0" sz="1400" u="none" cap="none" strike="noStrike">
              <a:solidFill>
                <a:srgbClr val="000000"/>
              </a:solidFill>
              <a:latin typeface="Century Gothic"/>
              <a:ea typeface="Century Gothic"/>
              <a:cs typeface="Century Gothic"/>
              <a:sym typeface="Century Gothic"/>
            </a:endParaRPr>
          </a:p>
        </p:txBody>
      </p:sp>
      <p:sp>
        <p:nvSpPr>
          <p:cNvPr id="422" name="Google Shape;422;p31"/>
          <p:cNvSpPr txBox="1"/>
          <p:nvPr/>
        </p:nvSpPr>
        <p:spPr>
          <a:xfrm>
            <a:off x="3707334" y="4032693"/>
            <a:ext cx="4360487" cy="923289"/>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blizzard</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descr="A picture containing clock&#10;&#10;Description automatically generated" id="428" name="Google Shape;428;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9" name="Google Shape;429;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0" name="Google Shape;430;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1" name="Google Shape;431;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2" name="Google Shape;432;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433" name="Google Shape;433;p32"/>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145</a:t>
            </a:r>
            <a:endParaRPr b="0" i="0" sz="1400" u="none" cap="none" strike="noStrike">
              <a:solidFill>
                <a:srgbClr val="000000"/>
              </a:solidFill>
              <a:latin typeface="Century Gothic"/>
              <a:ea typeface="Century Gothic"/>
              <a:cs typeface="Century Gothic"/>
              <a:sym typeface="Century Gothic"/>
            </a:endParaRPr>
          </a:p>
        </p:txBody>
      </p:sp>
      <p:pic>
        <p:nvPicPr>
          <p:cNvPr id="434" name="Google Shape;434;p32"/>
          <p:cNvPicPr preferRelativeResize="0"/>
          <p:nvPr/>
        </p:nvPicPr>
        <p:blipFill rotWithShape="1">
          <a:blip r:embed="rId6">
            <a:alphaModFix/>
          </a:blip>
          <a:srcRect b="0" l="0" r="0" t="0"/>
          <a:stretch/>
        </p:blipFill>
        <p:spPr>
          <a:xfrm>
            <a:off x="2294696" y="1284341"/>
            <a:ext cx="6540622" cy="53868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descr="A picture containing clock&#10;&#10;Description automatically generated" id="440" name="Google Shape;440;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1" name="Google Shape;441;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2" name="Google Shape;442;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3" name="Google Shape;443;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4" name="Google Shape;444;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Blizzard Action Plan</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45" name="Google Shape;445;p42"/>
          <p:cNvPicPr preferRelativeResize="0"/>
          <p:nvPr/>
        </p:nvPicPr>
        <p:blipFill rotWithShape="1">
          <a:blip r:embed="rId6">
            <a:alphaModFix/>
          </a:blip>
          <a:srcRect b="0" l="0" r="0" t="0"/>
          <a:stretch/>
        </p:blipFill>
        <p:spPr>
          <a:xfrm flipH="1">
            <a:off x="10103085" y="2367078"/>
            <a:ext cx="2177400" cy="1512625"/>
          </a:xfrm>
          <a:prstGeom prst="rect">
            <a:avLst/>
          </a:prstGeom>
          <a:noFill/>
          <a:ln>
            <a:noFill/>
          </a:ln>
        </p:spPr>
      </p:pic>
      <p:sp>
        <p:nvSpPr>
          <p:cNvPr id="446" name="Google Shape;446;p42"/>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146, 147</a:t>
            </a:r>
            <a:endParaRPr b="0" i="0" sz="1400" u="none" cap="none" strike="noStrike">
              <a:solidFill>
                <a:srgbClr val="000000"/>
              </a:solidFill>
              <a:latin typeface="Century Gothic"/>
              <a:ea typeface="Century Gothic"/>
              <a:cs typeface="Century Gothic"/>
              <a:sym typeface="Century Gothic"/>
            </a:endParaRPr>
          </a:p>
        </p:txBody>
      </p:sp>
      <p:pic>
        <p:nvPicPr>
          <p:cNvPr id="447" name="Google Shape;447;p42"/>
          <p:cNvPicPr preferRelativeResize="0"/>
          <p:nvPr/>
        </p:nvPicPr>
        <p:blipFill rotWithShape="1">
          <a:blip r:embed="rId7">
            <a:alphaModFix/>
          </a:blip>
          <a:srcRect b="0" l="406" r="416" t="0"/>
          <a:stretch/>
        </p:blipFill>
        <p:spPr>
          <a:xfrm>
            <a:off x="539038" y="1557990"/>
            <a:ext cx="9419213" cy="393303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picture containing drawing, lamp&#10;&#10;Description automatically generated" id="102" name="Google Shape;10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3" name="Google Shape;10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4" name="Google Shape;10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5" name="Google Shape;105;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 name="Google Shape;10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7" name="Google Shape;10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descr="A picture containing clock&#10;&#10;Description automatically generated" id="453" name="Google Shape;453;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4" name="Google Shape;454;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5" name="Google Shape;455;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6" name="Google Shape;456;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7" name="Google Shape;457;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Blizzard Action Plan</a:t>
            </a:r>
            <a:endParaRPr b="0" i="0" sz="1400" u="none" cap="none" strike="noStrike">
              <a:solidFill>
                <a:srgbClr val="000000"/>
              </a:solidFill>
              <a:latin typeface="Century Gothic"/>
              <a:ea typeface="Century Gothic"/>
              <a:cs typeface="Century Gothic"/>
              <a:sym typeface="Century Gothic"/>
            </a:endParaRPr>
          </a:p>
        </p:txBody>
      </p:sp>
      <p:sp>
        <p:nvSpPr>
          <p:cNvPr id="458" name="Google Shape;458;p53"/>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148, 149</a:t>
            </a:r>
            <a:endParaRPr b="0" i="0" sz="1400" u="none" cap="none" strike="noStrike">
              <a:solidFill>
                <a:srgbClr val="000000"/>
              </a:solidFill>
              <a:latin typeface="Century Gothic"/>
              <a:ea typeface="Century Gothic"/>
              <a:cs typeface="Century Gothic"/>
              <a:sym typeface="Century Gothic"/>
            </a:endParaRPr>
          </a:p>
        </p:txBody>
      </p:sp>
      <p:pic>
        <p:nvPicPr>
          <p:cNvPr id="459" name="Google Shape;459;p53"/>
          <p:cNvPicPr preferRelativeResize="0"/>
          <p:nvPr/>
        </p:nvPicPr>
        <p:blipFill rotWithShape="1">
          <a:blip r:embed="rId6">
            <a:alphaModFix/>
          </a:blip>
          <a:srcRect b="0" l="416" r="426" t="0"/>
          <a:stretch/>
        </p:blipFill>
        <p:spPr>
          <a:xfrm>
            <a:off x="934450" y="1462475"/>
            <a:ext cx="9629801" cy="40209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descr="A picture containing clock&#10;&#10;Description automatically generated" id="465" name="Google Shape;465;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6" name="Google Shape;466;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7" name="Google Shape;467;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8" name="Google Shape;468;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9" name="Google Shape;469;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Blizzard Action Plan</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70" name="Google Shape;470;p58"/>
          <p:cNvPicPr preferRelativeResize="0"/>
          <p:nvPr/>
        </p:nvPicPr>
        <p:blipFill rotWithShape="1">
          <a:blip r:embed="rId6">
            <a:alphaModFix/>
          </a:blip>
          <a:srcRect b="0" l="0" r="0" t="0"/>
          <a:stretch/>
        </p:blipFill>
        <p:spPr>
          <a:xfrm flipH="1">
            <a:off x="10103085" y="2367078"/>
            <a:ext cx="2177400" cy="1512625"/>
          </a:xfrm>
          <a:prstGeom prst="rect">
            <a:avLst/>
          </a:prstGeom>
          <a:noFill/>
          <a:ln>
            <a:noFill/>
          </a:ln>
        </p:spPr>
      </p:pic>
      <p:sp>
        <p:nvSpPr>
          <p:cNvPr id="471" name="Google Shape;471;p58"/>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150, 151</a:t>
            </a:r>
            <a:endParaRPr b="0" i="0" sz="1400" u="none" cap="none" strike="noStrike">
              <a:solidFill>
                <a:srgbClr val="000000"/>
              </a:solidFill>
              <a:latin typeface="Century Gothic"/>
              <a:ea typeface="Century Gothic"/>
              <a:cs typeface="Century Gothic"/>
              <a:sym typeface="Century Gothic"/>
            </a:endParaRPr>
          </a:p>
        </p:txBody>
      </p:sp>
      <p:pic>
        <p:nvPicPr>
          <p:cNvPr id="472" name="Google Shape;472;p58"/>
          <p:cNvPicPr preferRelativeResize="0"/>
          <p:nvPr/>
        </p:nvPicPr>
        <p:blipFill rotWithShape="1">
          <a:blip r:embed="rId7">
            <a:alphaModFix/>
          </a:blip>
          <a:srcRect b="0" l="396" r="386" t="0"/>
          <a:stretch/>
        </p:blipFill>
        <p:spPr>
          <a:xfrm>
            <a:off x="539038" y="1557990"/>
            <a:ext cx="9419213" cy="393303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descr="A picture containing clock&#10;&#10;Description automatically generated" id="478" name="Google Shape;478;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9" name="Google Shape;479;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0" name="Google Shape;480;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1" name="Google Shape;481;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2" name="Google Shape;482;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a:t>
            </a:r>
            <a:endParaRPr b="0" i="0" sz="1400" u="none" cap="none" strike="noStrike">
              <a:solidFill>
                <a:srgbClr val="000000"/>
              </a:solidFill>
              <a:latin typeface="Century Gothic"/>
              <a:ea typeface="Century Gothic"/>
              <a:cs typeface="Century Gothic"/>
              <a:sym typeface="Century Gothic"/>
            </a:endParaRPr>
          </a:p>
        </p:txBody>
      </p:sp>
      <p:sp>
        <p:nvSpPr>
          <p:cNvPr id="483" name="Google Shape;483;p33"/>
          <p:cNvSpPr txBox="1"/>
          <p:nvPr/>
        </p:nvSpPr>
        <p:spPr>
          <a:xfrm>
            <a:off x="5485107" y="1899966"/>
            <a:ext cx="6534150"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Restate the directions for tornado and blizzard action plans</a:t>
            </a:r>
            <a:r>
              <a:rPr b="0" i="0" lang="en-US" sz="3200" u="none" cap="none" strike="noStrike">
                <a:solidFill>
                  <a:schemeClr val="dk1"/>
                </a:solidFill>
                <a:latin typeface="Arial"/>
                <a:ea typeface="Arial"/>
                <a:cs typeface="Arial"/>
                <a:sym typeface="Arial"/>
              </a:rPr>
              <a:t>.  </a:t>
            </a:r>
            <a:r>
              <a:rPr b="0" i="0" lang="en-US" sz="3200" u="none" cap="none" strike="noStrike">
                <a:solidFill>
                  <a:schemeClr val="dk1"/>
                </a:solidFill>
                <a:latin typeface="Century Gothic"/>
                <a:ea typeface="Century Gothic"/>
                <a:cs typeface="Century Gothic"/>
                <a:sym typeface="Century Gothic"/>
              </a:rPr>
              <a:t>Act out the steps.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Retell:  </a:t>
            </a:r>
            <a:r>
              <a:rPr b="0" i="0" lang="en-US" sz="3200" u="none" cap="none" strike="noStrike">
                <a:solidFill>
                  <a:schemeClr val="dk1"/>
                </a:solidFill>
                <a:latin typeface="Century Gothic"/>
                <a:ea typeface="Century Gothic"/>
                <a:cs typeface="Century Gothic"/>
                <a:sym typeface="Century Gothic"/>
              </a:rPr>
              <a:t>Summarize what each text was about.</a:t>
            </a:r>
            <a:endParaRPr b="0" i="0" sz="3200" u="none" cap="none" strike="noStrike">
              <a:solidFill>
                <a:schemeClr val="dk1"/>
              </a:solidFill>
              <a:latin typeface="Century Gothic"/>
              <a:ea typeface="Century Gothic"/>
              <a:cs typeface="Century Gothic"/>
              <a:sym typeface="Century Gothic"/>
            </a:endParaRPr>
          </a:p>
        </p:txBody>
      </p:sp>
      <p:pic>
        <p:nvPicPr>
          <p:cNvPr id="484" name="Google Shape;484;p33"/>
          <p:cNvPicPr preferRelativeResize="0"/>
          <p:nvPr/>
        </p:nvPicPr>
        <p:blipFill rotWithShape="1">
          <a:blip r:embed="rId6">
            <a:alphaModFix/>
          </a:blip>
          <a:srcRect b="0" l="0" r="0" t="0"/>
          <a:stretch/>
        </p:blipFill>
        <p:spPr>
          <a:xfrm>
            <a:off x="408878" y="1231998"/>
            <a:ext cx="3249895" cy="26841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85" name="Google Shape;485;p33"/>
          <p:cNvPicPr preferRelativeResize="0"/>
          <p:nvPr/>
        </p:nvPicPr>
        <p:blipFill rotWithShape="1">
          <a:blip r:embed="rId7">
            <a:alphaModFix/>
          </a:blip>
          <a:srcRect b="0" l="0" r="0" t="0"/>
          <a:stretch/>
        </p:blipFill>
        <p:spPr>
          <a:xfrm>
            <a:off x="2033825" y="3633211"/>
            <a:ext cx="3225259" cy="265633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descr="A picture containing clock&#10;&#10;Description automatically generated" id="491" name="Google Shape;491;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2" name="Google Shape;492;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3" name="Google Shape;493;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4" name="Google Shape;494;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5" name="Google Shape;495;p6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96" name="Google Shape;496;p6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152</a:t>
            </a:r>
            <a:endParaRPr b="0" i="0" sz="1400" u="none" cap="none" strike="noStrike">
              <a:solidFill>
                <a:srgbClr val="000000"/>
              </a:solidFill>
              <a:latin typeface="Century Gothic"/>
              <a:ea typeface="Century Gothic"/>
              <a:cs typeface="Century Gothic"/>
              <a:sym typeface="Century Gothic"/>
            </a:endParaRPr>
          </a:p>
        </p:txBody>
      </p:sp>
      <p:sp>
        <p:nvSpPr>
          <p:cNvPr id="497" name="Google Shape;497;p60"/>
          <p:cNvSpPr txBox="1"/>
          <p:nvPr/>
        </p:nvSpPr>
        <p:spPr>
          <a:xfrm>
            <a:off x="7447198" y="2403529"/>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152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98" name="Google Shape;498;p60"/>
          <p:cNvPicPr preferRelativeResize="0"/>
          <p:nvPr/>
        </p:nvPicPr>
        <p:blipFill rotWithShape="1">
          <a:blip r:embed="rId6">
            <a:alphaModFix/>
          </a:blip>
          <a:srcRect b="0" l="0" r="0" t="0"/>
          <a:stretch/>
        </p:blipFill>
        <p:spPr>
          <a:xfrm>
            <a:off x="1339273" y="1460652"/>
            <a:ext cx="5699547" cy="47435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descr="A picture containing clock&#10;&#10;Description automatically generated" id="504" name="Google Shape;504;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5" name="Google Shape;505;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6" name="Google Shape;506;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7" name="Google Shape;507;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8" name="Google Shape;508;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509" name="Google Shape;509;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a:t>
            </a:r>
            <a:r>
              <a:rPr b="1" i="0" lang="en-US" sz="2400" u="none" cap="none" strike="noStrike">
                <a:solidFill>
                  <a:schemeClr val="lt1"/>
                </a:solidFill>
                <a:latin typeface="Century Gothic"/>
                <a:ea typeface="Century Gothic"/>
                <a:cs typeface="Century Gothic"/>
                <a:sym typeface="Century Gothic"/>
              </a:rPr>
              <a:t>153</a:t>
            </a:r>
            <a:endParaRPr b="0" i="0" sz="1400" u="none" cap="none" strike="noStrike">
              <a:solidFill>
                <a:srgbClr val="000000"/>
              </a:solidFill>
              <a:latin typeface="Arial"/>
              <a:ea typeface="Arial"/>
              <a:cs typeface="Arial"/>
              <a:sym typeface="Arial"/>
            </a:endParaRPr>
          </a:p>
        </p:txBody>
      </p:sp>
      <p:sp>
        <p:nvSpPr>
          <p:cNvPr id="510" name="Google Shape;510;p34"/>
          <p:cNvSpPr txBox="1"/>
          <p:nvPr/>
        </p:nvSpPr>
        <p:spPr>
          <a:xfrm>
            <a:off x="7086743" y="2247255"/>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153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11" name="Google Shape;511;p34"/>
          <p:cNvPicPr preferRelativeResize="0"/>
          <p:nvPr/>
        </p:nvPicPr>
        <p:blipFill rotWithShape="1">
          <a:blip r:embed="rId6">
            <a:alphaModFix/>
          </a:blip>
          <a:srcRect b="0" l="0" r="0" t="0"/>
          <a:stretch/>
        </p:blipFill>
        <p:spPr>
          <a:xfrm>
            <a:off x="677499" y="1297254"/>
            <a:ext cx="5924508" cy="49069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descr="A picture containing clock&#10;&#10;Description automatically generated" id="517" name="Google Shape;517;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8" name="Google Shape;518;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9" name="Google Shape;519;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0" name="Google Shape;520;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1" name="Google Shape;521;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522" name="Google Shape;522;p35"/>
          <p:cNvSpPr txBox="1"/>
          <p:nvPr/>
        </p:nvSpPr>
        <p:spPr>
          <a:xfrm>
            <a:off x="1169814" y="1549280"/>
            <a:ext cx="9852372" cy="45242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Today we are going to </a:t>
            </a:r>
            <a:r>
              <a:rPr b="1" i="0" lang="en-US" sz="3200" u="none" cap="none" strike="noStrike">
                <a:solidFill>
                  <a:srgbClr val="000000"/>
                </a:solidFill>
                <a:latin typeface="Century Gothic"/>
                <a:ea typeface="Century Gothic"/>
                <a:cs typeface="Century Gothic"/>
                <a:sym typeface="Century Gothic"/>
              </a:rPr>
              <a:t>talk</a:t>
            </a:r>
            <a:r>
              <a:rPr b="0" i="0" lang="en-US" sz="3200" u="none" cap="none" strike="noStrike">
                <a:solidFill>
                  <a:srgbClr val="000000"/>
                </a:solidFill>
                <a:latin typeface="Century Gothic"/>
                <a:ea typeface="Century Gothic"/>
                <a:cs typeface="Century Gothic"/>
                <a:sym typeface="Century Gothic"/>
              </a:rPr>
              <a:t> about typing our book on a computer.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What</a:t>
            </a:r>
            <a:r>
              <a:rPr b="0" i="0" lang="en-US" sz="3200" u="none" cap="none" strike="noStrike">
                <a:solidFill>
                  <a:srgbClr val="000000"/>
                </a:solidFill>
                <a:latin typeface="Century Gothic"/>
                <a:ea typeface="Century Gothic"/>
                <a:cs typeface="Century Gothic"/>
                <a:sym typeface="Century Gothic"/>
              </a:rPr>
              <a:t> do each of the following keys do</a:t>
            </a:r>
            <a:r>
              <a:rPr b="0" i="0" lang="en-US" sz="32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Century Gothic"/>
                <a:ea typeface="Century Gothic"/>
                <a:cs typeface="Century Gothic"/>
                <a:sym typeface="Century Gothic"/>
              </a:rPr>
              <a:t>Delete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Century Gothic"/>
                <a:ea typeface="Century Gothic"/>
                <a:cs typeface="Century Gothic"/>
                <a:sym typeface="Century Gothic"/>
              </a:rPr>
              <a:t>Space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Century Gothic"/>
                <a:ea typeface="Century Gothic"/>
                <a:cs typeface="Century Gothic"/>
                <a:sym typeface="Century Gothic"/>
              </a:rPr>
              <a:t>Backspace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Century Gothic"/>
                <a:ea typeface="Century Gothic"/>
                <a:cs typeface="Century Gothic"/>
                <a:sym typeface="Century Gothic"/>
              </a:rPr>
              <a:t>Return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descr="A picture containing clock&#10;&#10;Description automatically generated" id="528" name="Google Shape;528;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9" name="Google Shape;529;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0" name="Google Shape;530;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1" name="Google Shape;531;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2" name="Google Shape;532;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33" name="Google Shape;533;p36"/>
          <p:cNvSpPr txBox="1"/>
          <p:nvPr/>
        </p:nvSpPr>
        <p:spPr>
          <a:xfrm>
            <a:off x="995895" y="2142235"/>
            <a:ext cx="95577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Type </a:t>
            </a:r>
            <a:r>
              <a:rPr b="0" i="0" lang="en-US" sz="3200" u="none" cap="none" strike="noStrike">
                <a:solidFill>
                  <a:schemeClr val="dk1"/>
                </a:solidFill>
                <a:latin typeface="Century Gothic"/>
                <a:ea typeface="Century Gothic"/>
                <a:cs typeface="Century Gothic"/>
                <a:sym typeface="Century Gothic"/>
              </a:rPr>
              <a:t>your draft using the computer.</a:t>
            </a:r>
            <a:endParaRPr b="0" i="0" sz="3200" u="none" cap="none" strike="noStrike">
              <a:solidFill>
                <a:schemeClr val="dk1"/>
              </a:solidFill>
              <a:latin typeface="Century Gothic"/>
              <a:ea typeface="Century Gothic"/>
              <a:cs typeface="Century Gothic"/>
              <a:sym typeface="Century Gothic"/>
            </a:endParaRPr>
          </a:p>
        </p:txBody>
      </p:sp>
      <p:sp>
        <p:nvSpPr>
          <p:cNvPr id="534" name="Google Shape;534;p36"/>
          <p:cNvSpPr txBox="1"/>
          <p:nvPr/>
        </p:nvSpPr>
        <p:spPr>
          <a:xfrm>
            <a:off x="995899" y="3844400"/>
            <a:ext cx="6970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Explain </a:t>
            </a:r>
            <a:r>
              <a:rPr b="0" i="0" lang="en-US" sz="3200" u="none" cap="none" strike="noStrike">
                <a:solidFill>
                  <a:schemeClr val="dk1"/>
                </a:solidFill>
                <a:latin typeface="Century Gothic"/>
                <a:ea typeface="Century Gothic"/>
                <a:cs typeface="Century Gothic"/>
                <a:sym typeface="Century Gothic"/>
              </a:rPr>
              <a:t>the difference between writing by hand and writing using digital tools.</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535" name="Google Shape;535;p36"/>
          <p:cNvPicPr preferRelativeResize="0"/>
          <p:nvPr/>
        </p:nvPicPr>
        <p:blipFill rotWithShape="1">
          <a:blip r:embed="rId6">
            <a:alphaModFix/>
          </a:blip>
          <a:srcRect b="0" l="0" r="0" t="0"/>
          <a:stretch/>
        </p:blipFill>
        <p:spPr>
          <a:xfrm>
            <a:off x="8123926" y="3339779"/>
            <a:ext cx="2429785" cy="24297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descr="A picture containing clock&#10;&#10;Description automatically generated" id="541" name="Google Shape;541;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2" name="Google Shape;542;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3" name="Google Shape;543;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4" name="Google Shape;544;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5" name="Google Shape;545;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46" name="Google Shape;546;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158</a:t>
            </a:r>
            <a:endParaRPr b="0" i="0" sz="1400" u="none" cap="none" strike="noStrike">
              <a:solidFill>
                <a:srgbClr val="000000"/>
              </a:solidFill>
              <a:latin typeface="Century Gothic"/>
              <a:ea typeface="Century Gothic"/>
              <a:cs typeface="Century Gothic"/>
              <a:sym typeface="Century Gothic"/>
            </a:endParaRPr>
          </a:p>
        </p:txBody>
      </p:sp>
      <p:sp>
        <p:nvSpPr>
          <p:cNvPr id="547" name="Google Shape;547;p37"/>
          <p:cNvSpPr txBox="1"/>
          <p:nvPr/>
        </p:nvSpPr>
        <p:spPr>
          <a:xfrm>
            <a:off x="542481" y="2955141"/>
            <a:ext cx="2465680" cy="11387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swim</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37"/>
          <p:cNvSpPr txBox="1"/>
          <p:nvPr/>
        </p:nvSpPr>
        <p:spPr>
          <a:xfrm>
            <a:off x="8291974" y="2544032"/>
            <a:ext cx="39000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158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49" name="Google Shape;549;p37"/>
          <p:cNvPicPr preferRelativeResize="0"/>
          <p:nvPr/>
        </p:nvPicPr>
        <p:blipFill rotWithShape="1">
          <a:blip r:embed="rId6">
            <a:alphaModFix/>
          </a:blip>
          <a:srcRect b="0" l="0" r="0" t="0"/>
          <a:stretch/>
        </p:blipFill>
        <p:spPr>
          <a:xfrm>
            <a:off x="2632824" y="1458184"/>
            <a:ext cx="5352472" cy="44083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descr="A picture containing clock&#10;&#10;Description automatically generated" id="555" name="Google Shape;555;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6" name="Google Shape;556;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7" name="Google Shape;557;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8" name="Google Shape;558;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9" name="Google Shape;559;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60" name="Google Shape;560;p38"/>
          <p:cNvSpPr txBox="1"/>
          <p:nvPr/>
        </p:nvSpPr>
        <p:spPr>
          <a:xfrm>
            <a:off x="2523300" y="1853925"/>
            <a:ext cx="71454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4000"/>
              <a:buFont typeface="Arial"/>
              <a:buNone/>
            </a:pPr>
            <a:r>
              <a:rPr b="0" i="0" lang="en-US" sz="4800" u="none" cap="none" strike="noStrike">
                <a:solidFill>
                  <a:schemeClr val="accent1"/>
                </a:solidFill>
                <a:latin typeface="Century Gothic"/>
                <a:ea typeface="Century Gothic"/>
                <a:cs typeface="Century Gothic"/>
                <a:sym typeface="Century Gothic"/>
              </a:rPr>
              <a:t>I have a brother.</a:t>
            </a:r>
            <a:endParaRPr b="0" i="0" sz="4800" u="none" cap="none" strike="noStrike">
              <a:solidFill>
                <a:schemeClr val="accent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4000"/>
              <a:buFont typeface="Arial"/>
              <a:buNone/>
            </a:pPr>
            <a:r>
              <a:rPr b="0" i="0" lang="en-US" sz="4800" u="none" cap="none" strike="noStrike">
                <a:solidFill>
                  <a:schemeClr val="accent2"/>
                </a:solidFill>
                <a:latin typeface="Century Gothic"/>
                <a:ea typeface="Century Gothic"/>
                <a:cs typeface="Century Gothic"/>
                <a:sym typeface="Century Gothic"/>
              </a:rPr>
              <a:t>I have a funny brother.</a:t>
            </a:r>
            <a:endParaRPr b="0" i="0" sz="4800" u="none" cap="none" strike="noStrike">
              <a:solidFill>
                <a:schemeClr val="accent1"/>
              </a:solidFill>
              <a:latin typeface="Century Gothic"/>
              <a:ea typeface="Century Gothic"/>
              <a:cs typeface="Century Gothic"/>
              <a:sym typeface="Century Gothic"/>
            </a:endParaRPr>
          </a:p>
        </p:txBody>
      </p:sp>
      <p:sp>
        <p:nvSpPr>
          <p:cNvPr id="561" name="Google Shape;561;p38"/>
          <p:cNvSpPr txBox="1"/>
          <p:nvPr/>
        </p:nvSpPr>
        <p:spPr>
          <a:xfrm>
            <a:off x="2476452" y="5074418"/>
            <a:ext cx="6718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Brainstorm </a:t>
            </a:r>
            <a:r>
              <a:rPr b="0" i="0" lang="en-US" sz="2800" u="none" cap="none" strike="noStrike">
                <a:solidFill>
                  <a:schemeClr val="dk1"/>
                </a:solidFill>
                <a:latin typeface="Century Gothic"/>
                <a:ea typeface="Century Gothic"/>
                <a:cs typeface="Century Gothic"/>
                <a:sym typeface="Century Gothic"/>
              </a:rPr>
              <a:t>adjectives to expand sentences.</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descr="A picture containing drawing, lamp&#10;&#10;Description automatically generated" id="566" name="Google Shape;566;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67" name="Google Shape;567;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68" name="Google Shape;568;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69" name="Google Shape;569;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70" name="Google Shape;570;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71" name="Google Shape;571;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A picture containing clock&#10;&#10;Description automatically generated" id="113" name="Google Shape;113;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4" name="Google Shape;114;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15" name="Google Shape;115;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6" name="Google Shape;116;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7" name="Google Shape;117;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18" name="Google Shape;118;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124</a:t>
            </a:r>
            <a:endParaRPr b="0" i="0" sz="1400" u="none" cap="none" strike="noStrike">
              <a:solidFill>
                <a:srgbClr val="000000"/>
              </a:solidFill>
              <a:latin typeface="Century Gothic"/>
              <a:ea typeface="Century Gothic"/>
              <a:cs typeface="Century Gothic"/>
              <a:sym typeface="Century Gothic"/>
            </a:endParaRPr>
          </a:p>
        </p:txBody>
      </p:sp>
      <p:pic>
        <p:nvPicPr>
          <p:cNvPr id="119" name="Google Shape;119;p7"/>
          <p:cNvPicPr preferRelativeResize="0"/>
          <p:nvPr/>
        </p:nvPicPr>
        <p:blipFill rotWithShape="1">
          <a:blip r:embed="rId6">
            <a:alphaModFix/>
          </a:blip>
          <a:srcRect b="0" l="0" r="0" t="0"/>
          <a:stretch/>
        </p:blipFill>
        <p:spPr>
          <a:xfrm>
            <a:off x="6000701" y="1408050"/>
            <a:ext cx="3193942" cy="45017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20" name="Google Shape;120;p7"/>
          <p:cNvPicPr preferRelativeResize="0"/>
          <p:nvPr/>
        </p:nvPicPr>
        <p:blipFill rotWithShape="1">
          <a:blip r:embed="rId7">
            <a:alphaModFix/>
          </a:blip>
          <a:srcRect b="0" l="0" r="0" t="0"/>
          <a:stretch/>
        </p:blipFill>
        <p:spPr>
          <a:xfrm>
            <a:off x="1479276" y="1408050"/>
            <a:ext cx="3193943" cy="446625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pic>
        <p:nvPicPr>
          <p:cNvPr descr="A picture containing clock&#10;&#10;Description automatically generated" id="577" name="Google Shape;577;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78" name="Google Shape;578;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79" name="Google Shape;579;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0" name="Google Shape;580;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581" name="Google Shape;581;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82" name="Google Shape;582;p40"/>
          <p:cNvSpPr txBox="1"/>
          <p:nvPr/>
        </p:nvSpPr>
        <p:spPr>
          <a:xfrm>
            <a:off x="709100" y="2094996"/>
            <a:ext cx="217467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yak</a:t>
            </a:r>
            <a:endParaRPr b="0" i="0" sz="1400" u="none" cap="none" strike="noStrike">
              <a:solidFill>
                <a:srgbClr val="000000"/>
              </a:solidFill>
              <a:latin typeface="Century Gothic"/>
              <a:ea typeface="Century Gothic"/>
              <a:cs typeface="Century Gothic"/>
              <a:sym typeface="Century Gothic"/>
            </a:endParaRPr>
          </a:p>
        </p:txBody>
      </p:sp>
      <p:sp>
        <p:nvSpPr>
          <p:cNvPr id="583" name="Google Shape;583;p40"/>
          <p:cNvSpPr txBox="1"/>
          <p:nvPr/>
        </p:nvSpPr>
        <p:spPr>
          <a:xfrm>
            <a:off x="3616208" y="2102112"/>
            <a:ext cx="217467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wig</a:t>
            </a:r>
            <a:endParaRPr b="0" i="0" sz="1400" u="none" cap="none" strike="noStrike">
              <a:solidFill>
                <a:srgbClr val="000000"/>
              </a:solidFill>
              <a:latin typeface="Century Gothic"/>
              <a:ea typeface="Century Gothic"/>
              <a:cs typeface="Century Gothic"/>
              <a:sym typeface="Century Gothic"/>
            </a:endParaRPr>
          </a:p>
        </p:txBody>
      </p:sp>
      <p:sp>
        <p:nvSpPr>
          <p:cNvPr id="584" name="Google Shape;584;p40"/>
          <p:cNvSpPr txBox="1"/>
          <p:nvPr/>
        </p:nvSpPr>
        <p:spPr>
          <a:xfrm>
            <a:off x="6523316" y="2102112"/>
            <a:ext cx="217467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pen</a:t>
            </a:r>
            <a:endParaRPr b="0" i="0" sz="1400" u="none" cap="none" strike="noStrike">
              <a:solidFill>
                <a:srgbClr val="000000"/>
              </a:solidFill>
              <a:latin typeface="Century Gothic"/>
              <a:ea typeface="Century Gothic"/>
              <a:cs typeface="Century Gothic"/>
              <a:sym typeface="Century Gothic"/>
            </a:endParaRPr>
          </a:p>
        </p:txBody>
      </p:sp>
      <p:sp>
        <p:nvSpPr>
          <p:cNvPr id="585" name="Google Shape;585;p40"/>
          <p:cNvSpPr txBox="1"/>
          <p:nvPr/>
        </p:nvSpPr>
        <p:spPr>
          <a:xfrm>
            <a:off x="9318444" y="2094996"/>
            <a:ext cx="217467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ran</a:t>
            </a:r>
            <a:endParaRPr b="0" i="0" sz="1400" u="none" cap="none" strike="noStrike">
              <a:solidFill>
                <a:srgbClr val="000000"/>
              </a:solidFill>
              <a:latin typeface="Century Gothic"/>
              <a:ea typeface="Century Gothic"/>
              <a:cs typeface="Century Gothic"/>
              <a:sym typeface="Century Gothic"/>
            </a:endParaRPr>
          </a:p>
        </p:txBody>
      </p:sp>
      <p:sp>
        <p:nvSpPr>
          <p:cNvPr id="586" name="Google Shape;586;p40"/>
          <p:cNvSpPr txBox="1"/>
          <p:nvPr/>
        </p:nvSpPr>
        <p:spPr>
          <a:xfrm>
            <a:off x="709100" y="3768060"/>
            <a:ext cx="217467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box</a:t>
            </a:r>
            <a:endParaRPr b="0" i="0" sz="1400" u="none" cap="none" strike="noStrike">
              <a:solidFill>
                <a:srgbClr val="000000"/>
              </a:solidFill>
              <a:latin typeface="Century Gothic"/>
              <a:ea typeface="Century Gothic"/>
              <a:cs typeface="Century Gothic"/>
              <a:sym typeface="Century Gothic"/>
            </a:endParaRPr>
          </a:p>
        </p:txBody>
      </p:sp>
      <p:sp>
        <p:nvSpPr>
          <p:cNvPr id="587" name="Google Shape;587;p40"/>
          <p:cNvSpPr txBox="1"/>
          <p:nvPr/>
        </p:nvSpPr>
        <p:spPr>
          <a:xfrm>
            <a:off x="3616208" y="3768060"/>
            <a:ext cx="217467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top</a:t>
            </a:r>
            <a:endParaRPr b="0" i="0" sz="1400" u="none" cap="none" strike="noStrike">
              <a:solidFill>
                <a:srgbClr val="000000"/>
              </a:solidFill>
              <a:latin typeface="Century Gothic"/>
              <a:ea typeface="Century Gothic"/>
              <a:cs typeface="Century Gothic"/>
              <a:sym typeface="Century Gothic"/>
            </a:endParaRPr>
          </a:p>
        </p:txBody>
      </p:sp>
      <p:sp>
        <p:nvSpPr>
          <p:cNvPr id="588" name="Google Shape;588;p40"/>
          <p:cNvSpPr txBox="1"/>
          <p:nvPr/>
        </p:nvSpPr>
        <p:spPr>
          <a:xfrm>
            <a:off x="6523316" y="3768060"/>
            <a:ext cx="217467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pup</a:t>
            </a:r>
            <a:endParaRPr b="0" i="0" sz="1400" u="none" cap="none" strike="noStrike">
              <a:solidFill>
                <a:srgbClr val="000000"/>
              </a:solidFill>
              <a:latin typeface="Century Gothic"/>
              <a:ea typeface="Century Gothic"/>
              <a:cs typeface="Century Gothic"/>
              <a:sym typeface="Century Gothic"/>
            </a:endParaRPr>
          </a:p>
        </p:txBody>
      </p:sp>
      <p:sp>
        <p:nvSpPr>
          <p:cNvPr id="589" name="Google Shape;589;p40"/>
          <p:cNvSpPr txBox="1"/>
          <p:nvPr/>
        </p:nvSpPr>
        <p:spPr>
          <a:xfrm>
            <a:off x="9318444" y="3768060"/>
            <a:ext cx="217467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kit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descr="A picture containing clock&#10;&#10;Description automatically generated" id="595" name="Google Shape;595;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96" name="Google Shape;596;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97" name="Google Shape;597;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8" name="Google Shape;598;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99" name="Google Shape;599;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126</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600" name="Google Shape;600;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601" name="Google Shape;601;p41"/>
          <p:cNvSpPr txBox="1"/>
          <p:nvPr/>
        </p:nvSpPr>
        <p:spPr>
          <a:xfrm>
            <a:off x="8708450" y="2085450"/>
            <a:ext cx="33108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602" name="Google Shape;602;p41"/>
          <p:cNvSpPr txBox="1"/>
          <p:nvPr/>
        </p:nvSpPr>
        <p:spPr>
          <a:xfrm>
            <a:off x="568101" y="1355529"/>
            <a:ext cx="20733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kin</a:t>
            </a:r>
            <a:endParaRPr b="0" i="0" sz="4800" u="none" cap="none" strike="noStrike">
              <a:solidFill>
                <a:srgbClr val="000000"/>
              </a:solidFill>
              <a:latin typeface="Century Gothic"/>
              <a:ea typeface="Century Gothic"/>
              <a:cs typeface="Century Gothic"/>
              <a:sym typeface="Century Gothic"/>
            </a:endParaRPr>
          </a:p>
        </p:txBody>
      </p:sp>
      <p:sp>
        <p:nvSpPr>
          <p:cNvPr id="603" name="Google Shape;603;p41"/>
          <p:cNvSpPr txBox="1"/>
          <p:nvPr/>
        </p:nvSpPr>
        <p:spPr>
          <a:xfrm>
            <a:off x="568101" y="2670286"/>
            <a:ext cx="20733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win</a:t>
            </a:r>
            <a:endParaRPr b="0" i="0" sz="4800" u="none" cap="none" strike="noStrike">
              <a:solidFill>
                <a:srgbClr val="000000"/>
              </a:solidFill>
              <a:latin typeface="Century Gothic"/>
              <a:ea typeface="Century Gothic"/>
              <a:cs typeface="Century Gothic"/>
              <a:sym typeface="Century Gothic"/>
            </a:endParaRPr>
          </a:p>
        </p:txBody>
      </p:sp>
      <p:sp>
        <p:nvSpPr>
          <p:cNvPr id="604" name="Google Shape;604;p41"/>
          <p:cNvSpPr txBox="1"/>
          <p:nvPr/>
        </p:nvSpPr>
        <p:spPr>
          <a:xfrm>
            <a:off x="568101" y="3985043"/>
            <a:ext cx="20733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am</a:t>
            </a:r>
            <a:endParaRPr b="0" i="0" sz="4800" u="none" cap="none" strike="noStrike">
              <a:solidFill>
                <a:srgbClr val="000000"/>
              </a:solidFill>
              <a:latin typeface="Century Gothic"/>
              <a:ea typeface="Century Gothic"/>
              <a:cs typeface="Century Gothic"/>
              <a:sym typeface="Century Gothic"/>
            </a:endParaRPr>
          </a:p>
        </p:txBody>
      </p:sp>
      <p:sp>
        <p:nvSpPr>
          <p:cNvPr id="605" name="Google Shape;605;p41"/>
          <p:cNvSpPr txBox="1"/>
          <p:nvPr/>
        </p:nvSpPr>
        <p:spPr>
          <a:xfrm>
            <a:off x="568100" y="5192313"/>
            <a:ext cx="20733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Sam</a:t>
            </a:r>
            <a:endParaRPr b="0" i="0" sz="4800" u="none" cap="none" strike="noStrike">
              <a:solidFill>
                <a:srgbClr val="000000"/>
              </a:solidFill>
              <a:latin typeface="Century Gothic"/>
              <a:ea typeface="Century Gothic"/>
              <a:cs typeface="Century Gothic"/>
              <a:sym typeface="Century Gothic"/>
            </a:endParaRPr>
          </a:p>
        </p:txBody>
      </p:sp>
      <p:pic>
        <p:nvPicPr>
          <p:cNvPr id="606" name="Google Shape;606;p41"/>
          <p:cNvPicPr preferRelativeResize="0"/>
          <p:nvPr/>
        </p:nvPicPr>
        <p:blipFill rotWithShape="1">
          <a:blip r:embed="rId6">
            <a:alphaModFix/>
          </a:blip>
          <a:srcRect b="0" l="0" r="0" t="0"/>
          <a:stretch/>
        </p:blipFill>
        <p:spPr>
          <a:xfrm>
            <a:off x="3099884" y="1467300"/>
            <a:ext cx="5150068" cy="428401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descr="A picture containing clock&#10;&#10;Description automatically generated" id="612" name="Google Shape;612;p6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3" name="Google Shape;613;p6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4" name="Google Shape;614;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5" name="Google Shape;615;p6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6" name="Google Shape;616;p6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617" name="Google Shape;617;p64"/>
          <p:cNvSpPr txBox="1"/>
          <p:nvPr/>
        </p:nvSpPr>
        <p:spPr>
          <a:xfrm>
            <a:off x="686775" y="1939938"/>
            <a:ext cx="20610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out</a:t>
            </a:r>
            <a:endParaRPr b="0" i="0" sz="4800" u="none" cap="none" strike="noStrike">
              <a:solidFill>
                <a:srgbClr val="000000"/>
              </a:solidFill>
              <a:latin typeface="Century Gothic"/>
              <a:ea typeface="Century Gothic"/>
              <a:cs typeface="Century Gothic"/>
              <a:sym typeface="Century Gothic"/>
            </a:endParaRPr>
          </a:p>
        </p:txBody>
      </p:sp>
      <p:sp>
        <p:nvSpPr>
          <p:cNvPr id="618" name="Google Shape;618;p64"/>
          <p:cNvSpPr txBox="1"/>
          <p:nvPr/>
        </p:nvSpPr>
        <p:spPr>
          <a:xfrm>
            <a:off x="686775" y="4896213"/>
            <a:ext cx="20610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then</a:t>
            </a:r>
            <a:endParaRPr b="0" i="0" sz="4800" u="none" cap="none" strike="noStrike">
              <a:solidFill>
                <a:srgbClr val="000000"/>
              </a:solidFill>
              <a:latin typeface="Century Gothic"/>
              <a:ea typeface="Century Gothic"/>
              <a:cs typeface="Century Gothic"/>
              <a:sym typeface="Century Gothic"/>
            </a:endParaRPr>
          </a:p>
        </p:txBody>
      </p:sp>
      <p:sp>
        <p:nvSpPr>
          <p:cNvPr id="619" name="Google Shape;619;p64"/>
          <p:cNvSpPr txBox="1"/>
          <p:nvPr/>
        </p:nvSpPr>
        <p:spPr>
          <a:xfrm>
            <a:off x="686775" y="3418075"/>
            <a:ext cx="2061000" cy="8310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so</a:t>
            </a:r>
            <a:endParaRPr b="0" i="0" sz="4800" u="none" cap="none" strike="noStrike">
              <a:solidFill>
                <a:srgbClr val="000000"/>
              </a:solidFill>
              <a:latin typeface="Century Gothic"/>
              <a:ea typeface="Century Gothic"/>
              <a:cs typeface="Century Gothic"/>
              <a:sym typeface="Century Gothic"/>
            </a:endParaRPr>
          </a:p>
        </p:txBody>
      </p:sp>
      <p:sp>
        <p:nvSpPr>
          <p:cNvPr id="620" name="Google Shape;620;p6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127</a:t>
            </a:r>
            <a:endParaRPr b="0" i="0" sz="1400" u="none" cap="none" strike="noStrike">
              <a:solidFill>
                <a:srgbClr val="000000"/>
              </a:solidFill>
              <a:latin typeface="Century Gothic"/>
              <a:ea typeface="Century Gothic"/>
              <a:cs typeface="Century Gothic"/>
              <a:sym typeface="Century Gothic"/>
            </a:endParaRPr>
          </a:p>
        </p:txBody>
      </p:sp>
      <p:pic>
        <p:nvPicPr>
          <p:cNvPr id="621" name="Google Shape;621;p64"/>
          <p:cNvPicPr preferRelativeResize="0"/>
          <p:nvPr/>
        </p:nvPicPr>
        <p:blipFill rotWithShape="1">
          <a:blip r:embed="rId6">
            <a:alphaModFix/>
          </a:blip>
          <a:srcRect b="0" l="0" r="0" t="0"/>
          <a:stretch/>
        </p:blipFill>
        <p:spPr>
          <a:xfrm>
            <a:off x="3222102" y="1513873"/>
            <a:ext cx="5630486" cy="46394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22" name="Google Shape;622;p64"/>
          <p:cNvSpPr txBox="1"/>
          <p:nvPr/>
        </p:nvSpPr>
        <p:spPr>
          <a:xfrm>
            <a:off x="9193325" y="2447063"/>
            <a:ext cx="30000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200">
                <a:solidFill>
                  <a:schemeClr val="dk1"/>
                </a:solidFill>
                <a:latin typeface="Century Gothic"/>
                <a:ea typeface="Century Gothic"/>
                <a:cs typeface="Century Gothic"/>
                <a:sym typeface="Century Gothic"/>
              </a:rPr>
              <a:t>Turn</a:t>
            </a:r>
            <a:r>
              <a:rPr lang="en-US" sz="3200">
                <a:solidFill>
                  <a:schemeClr val="dk1"/>
                </a:solidFill>
                <a:latin typeface="Century Gothic"/>
                <a:ea typeface="Century Gothic"/>
                <a:cs typeface="Century Gothic"/>
                <a:sym typeface="Century Gothic"/>
              </a:rPr>
              <a:t> to page 127 in your Student Interactive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descr="A picture containing clock&#10;&#10;Description automatically generated" id="628" name="Google Shape;628;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9" name="Google Shape;629;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0" name="Google Shape;630;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1" name="Google Shape;631;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2" name="Google Shape;632;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Compare and Contrast Texts</a:t>
            </a:r>
            <a:endParaRPr b="0" i="0" sz="1400" u="none" cap="none" strike="noStrike">
              <a:solidFill>
                <a:srgbClr val="000000"/>
              </a:solidFill>
              <a:latin typeface="Century Gothic"/>
              <a:ea typeface="Century Gothic"/>
              <a:cs typeface="Century Gothic"/>
              <a:sym typeface="Century Gothic"/>
            </a:endParaRPr>
          </a:p>
        </p:txBody>
      </p:sp>
      <p:sp>
        <p:nvSpPr>
          <p:cNvPr id="633" name="Google Shape;633;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137, 145</a:t>
            </a:r>
            <a:endParaRPr b="0" i="0" sz="1400" u="none" cap="none" strike="noStrike">
              <a:solidFill>
                <a:srgbClr val="000000"/>
              </a:solidFill>
              <a:latin typeface="Century Gothic"/>
              <a:ea typeface="Century Gothic"/>
              <a:cs typeface="Century Gothic"/>
              <a:sym typeface="Century Gothic"/>
            </a:endParaRPr>
          </a:p>
        </p:txBody>
      </p:sp>
      <p:pic>
        <p:nvPicPr>
          <p:cNvPr id="634" name="Google Shape;634;p43"/>
          <p:cNvPicPr preferRelativeResize="0"/>
          <p:nvPr/>
        </p:nvPicPr>
        <p:blipFill rotWithShape="1">
          <a:blip r:embed="rId6">
            <a:alphaModFix/>
          </a:blip>
          <a:srcRect b="0" l="0" r="0" t="0"/>
          <a:stretch/>
        </p:blipFill>
        <p:spPr>
          <a:xfrm>
            <a:off x="788493" y="1914952"/>
            <a:ext cx="4296928" cy="35489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35" name="Google Shape;635;p43"/>
          <p:cNvPicPr preferRelativeResize="0"/>
          <p:nvPr/>
        </p:nvPicPr>
        <p:blipFill rotWithShape="1">
          <a:blip r:embed="rId7">
            <a:alphaModFix/>
          </a:blip>
          <a:srcRect b="0" l="0" r="0" t="0"/>
          <a:stretch/>
        </p:blipFill>
        <p:spPr>
          <a:xfrm>
            <a:off x="6242958" y="1914952"/>
            <a:ext cx="4309017" cy="35489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pic>
        <p:nvPicPr>
          <p:cNvPr descr="A picture containing clock&#10;&#10;Description automatically generated" id="641" name="Google Shape;641;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2" name="Google Shape;642;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3" name="Google Shape;643;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4" name="Google Shape;644;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5" name="Google Shape;645;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500">
                <a:solidFill>
                  <a:schemeClr val="lt1"/>
                </a:solidFill>
                <a:latin typeface="Century Gothic"/>
                <a:ea typeface="Century Gothic"/>
                <a:cs typeface="Century Gothic"/>
                <a:sym typeface="Century Gothic"/>
              </a:rPr>
              <a:t>   </a:t>
            </a:r>
            <a:r>
              <a:rPr b="0" i="0" lang="en-US" sz="3500" u="none" cap="none" strike="noStrike">
                <a:solidFill>
                  <a:schemeClr val="lt1"/>
                </a:solidFill>
                <a:latin typeface="Century Gothic"/>
                <a:ea typeface="Century Gothic"/>
                <a:cs typeface="Century Gothic"/>
                <a:sym typeface="Century Gothic"/>
              </a:rPr>
              <a:t>Close Read – Compare and Contrast Texts</a:t>
            </a:r>
            <a:endParaRPr b="0" i="0" sz="3500" u="none" cap="none" strike="noStrike">
              <a:solidFill>
                <a:srgbClr val="000000"/>
              </a:solidFill>
              <a:latin typeface="Century Gothic"/>
              <a:ea typeface="Century Gothic"/>
              <a:cs typeface="Century Gothic"/>
              <a:sym typeface="Century Gothic"/>
            </a:endParaRPr>
          </a:p>
        </p:txBody>
      </p:sp>
      <p:sp>
        <p:nvSpPr>
          <p:cNvPr id="646" name="Google Shape;646;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141</a:t>
            </a:r>
            <a:endParaRPr b="0" i="0" sz="1400" u="none" cap="none" strike="noStrike">
              <a:solidFill>
                <a:srgbClr val="000000"/>
              </a:solidFill>
              <a:latin typeface="Century Gothic"/>
              <a:ea typeface="Century Gothic"/>
              <a:cs typeface="Century Gothic"/>
              <a:sym typeface="Century Gothic"/>
            </a:endParaRPr>
          </a:p>
        </p:txBody>
      </p:sp>
      <p:sp>
        <p:nvSpPr>
          <p:cNvPr id="647" name="Google Shape;647;p44"/>
          <p:cNvSpPr txBox="1"/>
          <p:nvPr/>
        </p:nvSpPr>
        <p:spPr>
          <a:xfrm>
            <a:off x="9076400" y="2397750"/>
            <a:ext cx="28245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141 in your Student Interactive.</a:t>
            </a:r>
            <a:endParaRPr b="0" i="0" sz="3200" u="none" cap="none" strike="noStrike">
              <a:solidFill>
                <a:srgbClr val="000000"/>
              </a:solidFill>
              <a:latin typeface="Arial"/>
              <a:ea typeface="Arial"/>
              <a:cs typeface="Arial"/>
              <a:sym typeface="Arial"/>
            </a:endParaRPr>
          </a:p>
        </p:txBody>
      </p:sp>
      <p:pic>
        <p:nvPicPr>
          <p:cNvPr id="648" name="Google Shape;648;p44"/>
          <p:cNvPicPr preferRelativeResize="0"/>
          <p:nvPr/>
        </p:nvPicPr>
        <p:blipFill rotWithShape="1">
          <a:blip r:embed="rId6">
            <a:alphaModFix/>
          </a:blip>
          <a:srcRect b="0" l="0" r="0" t="0"/>
          <a:stretch/>
        </p:blipFill>
        <p:spPr>
          <a:xfrm>
            <a:off x="2214774" y="1333162"/>
            <a:ext cx="6104380" cy="503125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descr="A picture containing clock&#10;&#10;Description automatically generated" id="654" name="Google Shape;654;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5" name="Google Shape;655;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6" name="Google Shape;656;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7" name="Google Shape;657;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8" name="Google Shape;658;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500">
                <a:solidFill>
                  <a:schemeClr val="lt1"/>
                </a:solidFill>
                <a:latin typeface="Century Gothic"/>
                <a:ea typeface="Century Gothic"/>
                <a:cs typeface="Century Gothic"/>
                <a:sym typeface="Century Gothic"/>
              </a:rPr>
              <a:t>   </a:t>
            </a:r>
            <a:r>
              <a:rPr b="0" i="0" lang="en-US" sz="3500" u="none" cap="none" strike="noStrike">
                <a:solidFill>
                  <a:schemeClr val="lt1"/>
                </a:solidFill>
                <a:latin typeface="Century Gothic"/>
                <a:ea typeface="Century Gothic"/>
                <a:cs typeface="Century Gothic"/>
                <a:sym typeface="Century Gothic"/>
              </a:rPr>
              <a:t>Close Read – Compare and Contrast Texts</a:t>
            </a:r>
            <a:endParaRPr b="0" i="0" sz="3500" u="none" cap="none" strike="noStrike">
              <a:solidFill>
                <a:srgbClr val="000000"/>
              </a:solidFill>
              <a:latin typeface="Century Gothic"/>
              <a:ea typeface="Century Gothic"/>
              <a:cs typeface="Century Gothic"/>
              <a:sym typeface="Century Gothic"/>
            </a:endParaRPr>
          </a:p>
        </p:txBody>
      </p:sp>
      <p:sp>
        <p:nvSpPr>
          <p:cNvPr id="659" name="Google Shape;659;p6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149</a:t>
            </a:r>
            <a:endParaRPr b="0" i="0" sz="1400" u="none" cap="none" strike="noStrike">
              <a:solidFill>
                <a:srgbClr val="000000"/>
              </a:solidFill>
              <a:latin typeface="Century Gothic"/>
              <a:ea typeface="Century Gothic"/>
              <a:cs typeface="Century Gothic"/>
              <a:sym typeface="Century Gothic"/>
            </a:endParaRPr>
          </a:p>
        </p:txBody>
      </p:sp>
      <p:sp>
        <p:nvSpPr>
          <p:cNvPr id="660" name="Google Shape;660;p69"/>
          <p:cNvSpPr txBox="1"/>
          <p:nvPr/>
        </p:nvSpPr>
        <p:spPr>
          <a:xfrm>
            <a:off x="8571131" y="2493476"/>
            <a:ext cx="2997358"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149 in your Student Interactive.</a:t>
            </a:r>
            <a:endParaRPr b="0" i="0" sz="3200" u="none" cap="none" strike="noStrike">
              <a:solidFill>
                <a:srgbClr val="000000"/>
              </a:solidFill>
              <a:latin typeface="Arial"/>
              <a:ea typeface="Arial"/>
              <a:cs typeface="Arial"/>
              <a:sym typeface="Arial"/>
            </a:endParaRPr>
          </a:p>
        </p:txBody>
      </p:sp>
      <p:pic>
        <p:nvPicPr>
          <p:cNvPr id="661" name="Google Shape;661;p69"/>
          <p:cNvPicPr preferRelativeResize="0"/>
          <p:nvPr/>
        </p:nvPicPr>
        <p:blipFill rotWithShape="1">
          <a:blip r:embed="rId6">
            <a:alphaModFix/>
          </a:blip>
          <a:srcRect b="0" l="0" r="0" t="0"/>
          <a:stretch/>
        </p:blipFill>
        <p:spPr>
          <a:xfrm>
            <a:off x="2122190" y="1337739"/>
            <a:ext cx="5945631" cy="48977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descr="A picture containing clock&#10;&#10;Description automatically generated" id="667" name="Google Shape;667;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8" name="Google Shape;668;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9" name="Google Shape;669;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0" name="Google Shape;670;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1" name="Google Shape;671;p45"/>
          <p:cNvSpPr/>
          <p:nvPr/>
        </p:nvSpPr>
        <p:spPr>
          <a:xfrm>
            <a:off x="212449" y="289354"/>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Compare and Contrast Texts</a:t>
            </a:r>
            <a:endParaRPr b="0" i="0" sz="1400" u="none" cap="none" strike="noStrike">
              <a:solidFill>
                <a:srgbClr val="000000"/>
              </a:solidFill>
              <a:latin typeface="Century Gothic"/>
              <a:ea typeface="Century Gothic"/>
              <a:cs typeface="Century Gothic"/>
              <a:sym typeface="Century Gothic"/>
            </a:endParaRPr>
          </a:p>
        </p:txBody>
      </p:sp>
      <p:sp>
        <p:nvSpPr>
          <p:cNvPr id="672" name="Google Shape;672;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154</a:t>
            </a:r>
            <a:endParaRPr b="0" i="0" sz="1400" u="none" cap="none" strike="noStrike">
              <a:solidFill>
                <a:srgbClr val="000000"/>
              </a:solidFill>
              <a:latin typeface="Century Gothic"/>
              <a:ea typeface="Century Gothic"/>
              <a:cs typeface="Century Gothic"/>
              <a:sym typeface="Century Gothic"/>
            </a:endParaRPr>
          </a:p>
        </p:txBody>
      </p:sp>
      <p:sp>
        <p:nvSpPr>
          <p:cNvPr id="673" name="Google Shape;673;p45"/>
          <p:cNvSpPr txBox="1"/>
          <p:nvPr/>
        </p:nvSpPr>
        <p:spPr>
          <a:xfrm>
            <a:off x="7535651" y="2403489"/>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74" name="Google Shape;674;p45"/>
          <p:cNvPicPr preferRelativeResize="0"/>
          <p:nvPr/>
        </p:nvPicPr>
        <p:blipFill rotWithShape="1">
          <a:blip r:embed="rId6">
            <a:alphaModFix/>
          </a:blip>
          <a:srcRect b="0" l="0" r="0" t="0"/>
          <a:stretch/>
        </p:blipFill>
        <p:spPr>
          <a:xfrm>
            <a:off x="1391072" y="1358099"/>
            <a:ext cx="5706845" cy="47435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pic>
        <p:nvPicPr>
          <p:cNvPr descr="A picture containing clock&#10;&#10;Description automatically generated" id="680" name="Google Shape;680;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1" name="Google Shape;681;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2" name="Google Shape;682;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3" name="Google Shape;683;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4" name="Google Shape;684;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800" u="none" cap="none" strike="noStrike">
                <a:solidFill>
                  <a:schemeClr val="lt1"/>
                </a:solidFill>
                <a:latin typeface="Century Gothic"/>
                <a:ea typeface="Century Gothic"/>
                <a:cs typeface="Century Gothic"/>
                <a:sym typeface="Century Gothic"/>
              </a:rPr>
              <a:t>   Read Like a Writer, Write For a Reader</a:t>
            </a:r>
            <a:endParaRPr b="0" i="0" sz="3800" u="none" cap="none" strike="noStrike">
              <a:solidFill>
                <a:srgbClr val="000000"/>
              </a:solidFill>
              <a:latin typeface="Century Gothic"/>
              <a:ea typeface="Century Gothic"/>
              <a:cs typeface="Century Gothic"/>
              <a:sym typeface="Century Gothic"/>
            </a:endParaRPr>
          </a:p>
        </p:txBody>
      </p:sp>
      <p:sp>
        <p:nvSpPr>
          <p:cNvPr id="685" name="Google Shape;685;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159</a:t>
            </a:r>
            <a:endParaRPr b="0" i="0" sz="1400" u="none" cap="none" strike="noStrike">
              <a:solidFill>
                <a:srgbClr val="000000"/>
              </a:solidFill>
              <a:latin typeface="Century Gothic"/>
              <a:ea typeface="Century Gothic"/>
              <a:cs typeface="Century Gothic"/>
              <a:sym typeface="Century Gothic"/>
            </a:endParaRPr>
          </a:p>
        </p:txBody>
      </p:sp>
      <p:sp>
        <p:nvSpPr>
          <p:cNvPr id="686" name="Google Shape;686;p46"/>
          <p:cNvSpPr txBox="1"/>
          <p:nvPr/>
        </p:nvSpPr>
        <p:spPr>
          <a:xfrm>
            <a:off x="7078451" y="2260572"/>
            <a:ext cx="412444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159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87" name="Google Shape;687;p46"/>
          <p:cNvPicPr preferRelativeResize="0"/>
          <p:nvPr/>
        </p:nvPicPr>
        <p:blipFill rotWithShape="1">
          <a:blip r:embed="rId6">
            <a:alphaModFix/>
          </a:blip>
          <a:srcRect b="0" l="0" r="0" t="0"/>
          <a:stretch/>
        </p:blipFill>
        <p:spPr>
          <a:xfrm>
            <a:off x="819040" y="1365143"/>
            <a:ext cx="5829194" cy="48390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pic>
        <p:nvPicPr>
          <p:cNvPr descr="A picture containing clock&#10;&#10;Description automatically generated" id="693" name="Google Shape;693;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4" name="Google Shape;694;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5" name="Google Shape;695;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6" name="Google Shape;696;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7" name="Google Shape;697;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98" name="Google Shape;698;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sp>
        <p:nvSpPr>
          <p:cNvPr id="699" name="Google Shape;699;p47"/>
          <p:cNvSpPr txBox="1"/>
          <p:nvPr/>
        </p:nvSpPr>
        <p:spPr>
          <a:xfrm>
            <a:off x="742016" y="2967355"/>
            <a:ext cx="3200398" cy="92328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It is hot.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pic>
        <p:nvPicPr>
          <p:cNvPr descr="A picture containing clock&#10;&#10;Description automatically generated" id="705" name="Google Shape;705;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6" name="Google Shape;706;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7" name="Google Shape;707;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8" name="Google Shape;708;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9" name="Google Shape;709;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710" name="Google Shape;710;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162</a:t>
            </a:r>
            <a:endParaRPr b="0" i="0" sz="1400" u="none" cap="none" strike="noStrike">
              <a:solidFill>
                <a:srgbClr val="000000"/>
              </a:solidFill>
              <a:latin typeface="Century Gothic"/>
              <a:ea typeface="Century Gothic"/>
              <a:cs typeface="Century Gothic"/>
              <a:sym typeface="Century Gothic"/>
            </a:endParaRPr>
          </a:p>
        </p:txBody>
      </p:sp>
      <p:sp>
        <p:nvSpPr>
          <p:cNvPr id="711" name="Google Shape;711;p48"/>
          <p:cNvSpPr txBox="1"/>
          <p:nvPr/>
        </p:nvSpPr>
        <p:spPr>
          <a:xfrm>
            <a:off x="7596611" y="2765335"/>
            <a:ext cx="412444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162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712" name="Google Shape;712;p48"/>
          <p:cNvPicPr preferRelativeResize="0"/>
          <p:nvPr/>
        </p:nvPicPr>
        <p:blipFill rotWithShape="1">
          <a:blip r:embed="rId6">
            <a:alphaModFix/>
          </a:blip>
          <a:srcRect b="0" l="0" r="0" t="0"/>
          <a:stretch/>
        </p:blipFill>
        <p:spPr>
          <a:xfrm>
            <a:off x="1339273" y="1378560"/>
            <a:ext cx="5823527" cy="48256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descr="A picture containing clock&#10;&#10;Description automatically generated" id="126" name="Google Shape;126;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7" name="Google Shape;127;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8" name="Google Shape;128;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9" name="Google Shape;129;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0" name="Google Shape;130;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31" name="Google Shape;131;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124</a:t>
            </a:r>
            <a:endParaRPr b="0" i="0" sz="1400" u="none" cap="none" strike="noStrike">
              <a:solidFill>
                <a:srgbClr val="000000"/>
              </a:solidFill>
              <a:latin typeface="Century Gothic"/>
              <a:ea typeface="Century Gothic"/>
              <a:cs typeface="Century Gothic"/>
              <a:sym typeface="Century Gothic"/>
            </a:endParaRPr>
          </a:p>
        </p:txBody>
      </p:sp>
      <p:sp>
        <p:nvSpPr>
          <p:cNvPr id="132" name="Google Shape;132;p8"/>
          <p:cNvSpPr txBox="1"/>
          <p:nvPr/>
        </p:nvSpPr>
        <p:spPr>
          <a:xfrm>
            <a:off x="3827229" y="2008369"/>
            <a:ext cx="1664772" cy="31700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Kate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Kim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kid</a:t>
            </a:r>
            <a:endParaRPr b="0" i="0" sz="1400" u="none" cap="none" strike="noStrike">
              <a:solidFill>
                <a:srgbClr val="000000"/>
              </a:solidFill>
              <a:latin typeface="Arial"/>
              <a:ea typeface="Arial"/>
              <a:cs typeface="Arial"/>
              <a:sym typeface="Arial"/>
            </a:endParaRPr>
          </a:p>
        </p:txBody>
      </p:sp>
      <p:sp>
        <p:nvSpPr>
          <p:cNvPr id="133" name="Google Shape;133;p8"/>
          <p:cNvSpPr txBox="1"/>
          <p:nvPr/>
        </p:nvSpPr>
        <p:spPr>
          <a:xfrm>
            <a:off x="9058196" y="1969910"/>
            <a:ext cx="2144699" cy="31700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sat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set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Sam</a:t>
            </a:r>
            <a:endParaRPr b="0" i="0" sz="1400" u="none" cap="none" strike="noStrike">
              <a:solidFill>
                <a:srgbClr val="000000"/>
              </a:solidFill>
              <a:latin typeface="Arial"/>
              <a:ea typeface="Arial"/>
              <a:cs typeface="Arial"/>
              <a:sym typeface="Arial"/>
            </a:endParaRPr>
          </a:p>
        </p:txBody>
      </p:sp>
      <p:pic>
        <p:nvPicPr>
          <p:cNvPr id="134" name="Google Shape;134;p8"/>
          <p:cNvPicPr preferRelativeResize="0"/>
          <p:nvPr/>
        </p:nvPicPr>
        <p:blipFill rotWithShape="1">
          <a:blip r:embed="rId6">
            <a:alphaModFix/>
          </a:blip>
          <a:srcRect b="0" l="0" r="0" t="0"/>
          <a:stretch/>
        </p:blipFill>
        <p:spPr>
          <a:xfrm>
            <a:off x="442358" y="1493346"/>
            <a:ext cx="3193942" cy="45017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35" name="Google Shape;135;p8"/>
          <p:cNvPicPr preferRelativeResize="0"/>
          <p:nvPr/>
        </p:nvPicPr>
        <p:blipFill rotWithShape="1">
          <a:blip r:embed="rId7">
            <a:alphaModFix/>
          </a:blip>
          <a:srcRect b="0" l="0" r="0" t="0"/>
          <a:stretch/>
        </p:blipFill>
        <p:spPr>
          <a:xfrm>
            <a:off x="5657378" y="1504184"/>
            <a:ext cx="3193942" cy="44909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pic>
        <p:nvPicPr>
          <p:cNvPr descr="A picture containing clock&#10;&#10;Description automatically generated" id="718" name="Google Shape;718;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9" name="Google Shape;719;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0" name="Google Shape;720;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1" name="Google Shape;721;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2" name="Google Shape;722;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23" name="Google Shape;723;p49"/>
          <p:cNvSpPr txBox="1"/>
          <p:nvPr/>
        </p:nvSpPr>
        <p:spPr>
          <a:xfrm>
            <a:off x="819051" y="1911075"/>
            <a:ext cx="100536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Continue </a:t>
            </a:r>
            <a:r>
              <a:rPr b="0" i="0" lang="en-US" sz="3200" u="none" cap="none" strike="noStrike">
                <a:solidFill>
                  <a:schemeClr val="dk1"/>
                </a:solidFill>
                <a:latin typeface="Century Gothic"/>
                <a:ea typeface="Century Gothic"/>
                <a:cs typeface="Century Gothic"/>
                <a:sym typeface="Century Gothic"/>
              </a:rPr>
              <a:t>writing, editing and typing your book.</a:t>
            </a:r>
            <a:endParaRPr b="0" i="0" sz="3200" u="none" cap="none" strike="noStrike">
              <a:solidFill>
                <a:schemeClr val="dk1"/>
              </a:solidFill>
              <a:latin typeface="Arial"/>
              <a:ea typeface="Arial"/>
              <a:cs typeface="Arial"/>
              <a:sym typeface="Arial"/>
            </a:endParaRPr>
          </a:p>
        </p:txBody>
      </p:sp>
      <p:pic>
        <p:nvPicPr>
          <p:cNvPr descr="Books outline" id="724" name="Google Shape;724;p49"/>
          <p:cNvPicPr preferRelativeResize="0"/>
          <p:nvPr/>
        </p:nvPicPr>
        <p:blipFill rotWithShape="1">
          <a:blip r:embed="rId6">
            <a:alphaModFix/>
          </a:blip>
          <a:srcRect b="0" l="0" r="0" t="0"/>
          <a:stretch/>
        </p:blipFill>
        <p:spPr>
          <a:xfrm>
            <a:off x="8771345" y="3070948"/>
            <a:ext cx="2429785" cy="2429785"/>
          </a:xfrm>
          <a:prstGeom prst="rect">
            <a:avLst/>
          </a:prstGeom>
          <a:noFill/>
          <a:ln>
            <a:noFill/>
          </a:ln>
        </p:spPr>
      </p:pic>
      <p:sp>
        <p:nvSpPr>
          <p:cNvPr id="725" name="Google Shape;725;p49"/>
          <p:cNvSpPr txBox="1"/>
          <p:nvPr/>
        </p:nvSpPr>
        <p:spPr>
          <a:xfrm>
            <a:off x="819050" y="3677600"/>
            <a:ext cx="7635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your writing with the class</a:t>
            </a:r>
            <a:r>
              <a:rPr lang="en-US" sz="3200">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What do you like or dislike about using digital tools.</a:t>
            </a:r>
            <a:endParaRPr b="0" i="0" sz="3200" u="none" cap="none" strike="noStrike">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pic>
        <p:nvPicPr>
          <p:cNvPr descr="A picture containing clock&#10;&#10;Description automatically generated" id="731" name="Google Shape;731;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2" name="Google Shape;732;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3" name="Google Shape;733;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4" name="Google Shape;734;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5" name="Google Shape;735;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736" name="Google Shape;736;p51"/>
          <p:cNvSpPr txBox="1"/>
          <p:nvPr/>
        </p:nvSpPr>
        <p:spPr>
          <a:xfrm>
            <a:off x="8456680" y="2612873"/>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spot</a:t>
            </a:r>
            <a:endParaRPr b="0" i="0" sz="1400" u="none" cap="none" strike="noStrike">
              <a:solidFill>
                <a:srgbClr val="000000"/>
              </a:solidFill>
              <a:latin typeface="Century Gothic"/>
              <a:ea typeface="Century Gothic"/>
              <a:cs typeface="Century Gothic"/>
              <a:sym typeface="Century Gothic"/>
            </a:endParaRPr>
          </a:p>
        </p:txBody>
      </p:sp>
      <p:sp>
        <p:nvSpPr>
          <p:cNvPr id="737" name="Google Shape;737;p51"/>
          <p:cNvSpPr txBox="1"/>
          <p:nvPr/>
        </p:nvSpPr>
        <p:spPr>
          <a:xfrm>
            <a:off x="4581142" y="261186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step</a:t>
            </a:r>
            <a:endParaRPr b="0" i="0" sz="1400" u="none" cap="none" strike="noStrike">
              <a:solidFill>
                <a:srgbClr val="000000"/>
              </a:solidFill>
              <a:latin typeface="Century Gothic"/>
              <a:ea typeface="Century Gothic"/>
              <a:cs typeface="Century Gothic"/>
              <a:sym typeface="Century Gothic"/>
            </a:endParaRPr>
          </a:p>
        </p:txBody>
      </p:sp>
      <p:sp>
        <p:nvSpPr>
          <p:cNvPr id="738" name="Google Shape;738;p51"/>
          <p:cNvSpPr txBox="1"/>
          <p:nvPr/>
        </p:nvSpPr>
        <p:spPr>
          <a:xfrm>
            <a:off x="534922" y="2611867"/>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skip</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pic>
        <p:nvPicPr>
          <p:cNvPr descr="A picture containing clock&#10;&#10;Description automatically generated" id="744" name="Google Shape;744;p8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5" name="Google Shape;745;p8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6" name="Google Shape;746;p8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7" name="Google Shape;747;p8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8" name="Google Shape;748;p8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49" name="Google Shape;749;p83"/>
          <p:cNvSpPr txBox="1"/>
          <p:nvPr/>
        </p:nvSpPr>
        <p:spPr>
          <a:xfrm>
            <a:off x="1033748" y="2890134"/>
            <a:ext cx="93528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400" u="none" cap="none" strike="noStrike">
                <a:solidFill>
                  <a:schemeClr val="accent2"/>
                </a:solidFill>
                <a:latin typeface="Century Gothic"/>
                <a:ea typeface="Century Gothic"/>
                <a:cs typeface="Century Gothic"/>
                <a:sym typeface="Century Gothic"/>
              </a:rPr>
              <a:t>Who baked the delicious cake</a:t>
            </a:r>
            <a:r>
              <a:rPr b="0" i="0" lang="en-US" sz="4400" u="none" cap="none" strike="noStrike">
                <a:solidFill>
                  <a:schemeClr val="accent2"/>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750" name="Google Shape;750;p83"/>
          <p:cNvSpPr txBox="1"/>
          <p:nvPr/>
        </p:nvSpPr>
        <p:spPr>
          <a:xfrm>
            <a:off x="1033725" y="1797675"/>
            <a:ext cx="93528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400" u="none" cap="none" strike="noStrike">
                <a:solidFill>
                  <a:schemeClr val="accent1"/>
                </a:solidFill>
                <a:latin typeface="Century Gothic"/>
                <a:ea typeface="Century Gothic"/>
                <a:cs typeface="Century Gothic"/>
                <a:sym typeface="Century Gothic"/>
              </a:rPr>
              <a:t>The blizzard brought strong winds.</a:t>
            </a:r>
            <a:endParaRPr b="0" i="0" sz="4400" u="none" cap="none" strike="noStrike">
              <a:solidFill>
                <a:schemeClr val="accent1"/>
              </a:solidFill>
              <a:latin typeface="Arial"/>
              <a:ea typeface="Arial"/>
              <a:cs typeface="Arial"/>
              <a:sym typeface="Arial"/>
            </a:endParaRPr>
          </a:p>
        </p:txBody>
      </p:sp>
      <p:sp>
        <p:nvSpPr>
          <p:cNvPr id="751" name="Google Shape;751;p83"/>
          <p:cNvSpPr txBox="1"/>
          <p:nvPr/>
        </p:nvSpPr>
        <p:spPr>
          <a:xfrm>
            <a:off x="2351027" y="5057451"/>
            <a:ext cx="67182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Which </a:t>
            </a:r>
            <a:r>
              <a:rPr b="0" i="0" lang="en-US" sz="3200" u="none" cap="none" strike="noStrike">
                <a:solidFill>
                  <a:schemeClr val="dk1"/>
                </a:solidFill>
                <a:latin typeface="Century Gothic"/>
                <a:ea typeface="Century Gothic"/>
                <a:cs typeface="Century Gothic"/>
                <a:sym typeface="Century Gothic"/>
              </a:rPr>
              <a:t>word is the adjective in each sentence</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pic>
        <p:nvPicPr>
          <p:cNvPr descr="A picture containing drawing, lamp&#10;&#10;Description automatically generated" id="757" name="Google Shape;757;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58" name="Google Shape;758;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59" name="Google Shape;759;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60" name="Google Shape;760;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61" name="Google Shape;761;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62" name="Google Shape;762;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pic>
        <p:nvPicPr>
          <p:cNvPr descr="A picture containing clock&#10;&#10;Description automatically generated" id="768" name="Google Shape;768;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9" name="Google Shape;769;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0" name="Google Shape;770;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1" name="Google Shape;771;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2" name="Google Shape;772;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73" name="Google Shape;773;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128, 129</a:t>
            </a:r>
            <a:endParaRPr b="0" i="0" sz="1400" u="none" cap="none" strike="noStrike">
              <a:solidFill>
                <a:srgbClr val="000000"/>
              </a:solidFill>
              <a:latin typeface="Century Gothic"/>
              <a:ea typeface="Century Gothic"/>
              <a:cs typeface="Century Gothic"/>
              <a:sym typeface="Century Gothic"/>
            </a:endParaRPr>
          </a:p>
        </p:txBody>
      </p:sp>
      <p:sp>
        <p:nvSpPr>
          <p:cNvPr id="774" name="Google Shape;774;p54"/>
          <p:cNvSpPr txBox="1"/>
          <p:nvPr/>
        </p:nvSpPr>
        <p:spPr>
          <a:xfrm>
            <a:off x="9665675" y="2124300"/>
            <a:ext cx="2526300" cy="317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rgbClr val="000000"/>
                </a:solidFill>
                <a:latin typeface="Century Gothic"/>
                <a:ea typeface="Century Gothic"/>
                <a:cs typeface="Century Gothic"/>
                <a:sym typeface="Century Gothic"/>
              </a:rPr>
              <a:t>Turn</a:t>
            </a:r>
            <a:r>
              <a:rPr b="0" i="0" lang="en-US" sz="2800" u="none" cap="none" strike="noStrike">
                <a:solidFill>
                  <a:srgbClr val="000000"/>
                </a:solidFill>
                <a:latin typeface="Century Gothic"/>
                <a:ea typeface="Century Gothic"/>
                <a:cs typeface="Century Gothic"/>
                <a:sym typeface="Century Gothic"/>
              </a:rPr>
              <a:t> to pages </a:t>
            </a:r>
            <a:r>
              <a:rPr lang="en-US" sz="2800">
                <a:latin typeface="Century Gothic"/>
                <a:ea typeface="Century Gothic"/>
                <a:cs typeface="Century Gothic"/>
                <a:sym typeface="Century Gothic"/>
              </a:rPr>
              <a:t>128, 129</a:t>
            </a:r>
            <a:r>
              <a:rPr b="0" i="0" lang="en-US" sz="2800" u="none" cap="none" strike="noStrike">
                <a:solidFill>
                  <a:srgbClr val="000000"/>
                </a:solidFill>
                <a:latin typeface="Century Gothic"/>
                <a:ea typeface="Century Gothic"/>
                <a:cs typeface="Century Gothic"/>
                <a:sym typeface="Century Gothic"/>
              </a:rPr>
              <a:t> in your Student Interactive. We will </a:t>
            </a:r>
            <a:r>
              <a:rPr b="1" i="0" lang="en-US" sz="2800" u="none" cap="none" strike="noStrike">
                <a:solidFill>
                  <a:srgbClr val="000000"/>
                </a:solidFill>
                <a:latin typeface="Century Gothic"/>
                <a:ea typeface="Century Gothic"/>
                <a:cs typeface="Century Gothic"/>
                <a:sym typeface="Century Gothic"/>
              </a:rPr>
              <a:t>Read</a:t>
            </a:r>
            <a:r>
              <a:rPr b="0" i="0" lang="en-US" sz="2800" u="none" cap="none" strike="noStrike">
                <a:solidFill>
                  <a:srgbClr val="000000"/>
                </a:solidFill>
                <a:latin typeface="Century Gothic"/>
                <a:ea typeface="Century Gothic"/>
                <a:cs typeface="Century Gothic"/>
                <a:sym typeface="Century Gothic"/>
              </a:rPr>
              <a:t> “</a:t>
            </a:r>
            <a:r>
              <a:rPr lang="en-US" sz="2800">
                <a:latin typeface="Century Gothic"/>
                <a:ea typeface="Century Gothic"/>
                <a:cs typeface="Century Gothic"/>
                <a:sym typeface="Century Gothic"/>
              </a:rPr>
              <a:t>Can We Be Out</a:t>
            </a:r>
            <a:r>
              <a:rPr lang="en-US" sz="2800"/>
              <a:t>?</a:t>
            </a:r>
            <a:r>
              <a:rPr b="0" i="0" lang="en-US" sz="2800" u="none" cap="none" strike="noStrike">
                <a:solidFill>
                  <a:srgbClr val="000000"/>
                </a:solidFill>
                <a:latin typeface="Century Gothic"/>
                <a:ea typeface="Century Gothic"/>
                <a:cs typeface="Century Gothic"/>
                <a:sym typeface="Century Gothic"/>
              </a:rPr>
              <a:t>”</a:t>
            </a:r>
            <a:r>
              <a:rPr b="0" i="0" lang="en-US" sz="3200" u="none" cap="none" strike="noStrike">
                <a:solidFill>
                  <a:srgbClr val="000000"/>
                </a:solidFill>
                <a:latin typeface="Century Gothic"/>
                <a:ea typeface="Century Gothic"/>
                <a:cs typeface="Century Gothic"/>
                <a:sym typeface="Century Gothic"/>
              </a:rPr>
              <a:t> </a:t>
            </a:r>
            <a:endParaRPr b="0" i="0" sz="3200" u="none" cap="none" strike="noStrike">
              <a:solidFill>
                <a:srgbClr val="000000"/>
              </a:solidFill>
              <a:latin typeface="Century Gothic"/>
              <a:ea typeface="Century Gothic"/>
              <a:cs typeface="Century Gothic"/>
              <a:sym typeface="Century Gothic"/>
            </a:endParaRPr>
          </a:p>
        </p:txBody>
      </p:sp>
      <p:pic>
        <p:nvPicPr>
          <p:cNvPr id="775" name="Google Shape;775;p54"/>
          <p:cNvPicPr preferRelativeResize="0"/>
          <p:nvPr/>
        </p:nvPicPr>
        <p:blipFill rotWithShape="1">
          <a:blip r:embed="rId6">
            <a:alphaModFix/>
          </a:blip>
          <a:srcRect b="0" l="396" r="386" t="0"/>
          <a:stretch/>
        </p:blipFill>
        <p:spPr>
          <a:xfrm>
            <a:off x="1931397" y="2104075"/>
            <a:ext cx="7593543" cy="31707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76" name="Google Shape;776;p54"/>
          <p:cNvSpPr txBox="1"/>
          <p:nvPr/>
        </p:nvSpPr>
        <p:spPr>
          <a:xfrm>
            <a:off x="298798" y="1950175"/>
            <a:ext cx="1632600" cy="347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lang="en-US" sz="4400">
                <a:latin typeface="Century Gothic"/>
                <a:ea typeface="Century Gothic"/>
                <a:cs typeface="Century Gothic"/>
                <a:sym typeface="Century Gothic"/>
              </a:rPr>
              <a:t>out</a:t>
            </a:r>
            <a:endParaRPr sz="44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t/>
            </a:r>
            <a:endParaRPr sz="44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lang="en-US" sz="4400">
                <a:latin typeface="Century Gothic"/>
                <a:ea typeface="Century Gothic"/>
                <a:cs typeface="Century Gothic"/>
                <a:sym typeface="Century Gothic"/>
              </a:rPr>
              <a:t>so</a:t>
            </a:r>
            <a:endParaRPr sz="44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t/>
            </a:r>
            <a:endParaRPr sz="44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lang="en-US" sz="4400">
                <a:latin typeface="Century Gothic"/>
                <a:ea typeface="Century Gothic"/>
                <a:cs typeface="Century Gothic"/>
                <a:sym typeface="Century Gothic"/>
              </a:rPr>
              <a:t>then</a:t>
            </a:r>
            <a:endParaRPr sz="4400">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pic>
        <p:nvPicPr>
          <p:cNvPr descr="A picture containing clock&#10;&#10;Description automatically generated" id="782" name="Google Shape;782;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3" name="Google Shape;783;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4" name="Google Shape;784;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5" name="Google Shape;785;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6" name="Google Shape;786;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87" name="Google Shape;787;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130, 131</a:t>
            </a:r>
            <a:endParaRPr b="0" i="0" sz="1400" u="none" cap="none" strike="noStrike">
              <a:solidFill>
                <a:srgbClr val="000000"/>
              </a:solidFill>
              <a:latin typeface="Century Gothic"/>
              <a:ea typeface="Century Gothic"/>
              <a:cs typeface="Century Gothic"/>
              <a:sym typeface="Century Gothic"/>
            </a:endParaRPr>
          </a:p>
        </p:txBody>
      </p:sp>
      <p:pic>
        <p:nvPicPr>
          <p:cNvPr id="788" name="Google Shape;788;p55"/>
          <p:cNvPicPr preferRelativeResize="0"/>
          <p:nvPr/>
        </p:nvPicPr>
        <p:blipFill rotWithShape="1">
          <a:blip r:embed="rId6">
            <a:alphaModFix/>
          </a:blip>
          <a:srcRect b="0" l="455" r="465" t="0"/>
          <a:stretch/>
        </p:blipFill>
        <p:spPr>
          <a:xfrm>
            <a:off x="934450" y="1462475"/>
            <a:ext cx="9629802" cy="40209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pic>
        <p:nvPicPr>
          <p:cNvPr descr="A picture containing clock&#10;&#10;Description automatically generated" id="794" name="Google Shape;794;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5" name="Google Shape;795;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6" name="Google Shape;796;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7" name="Google Shape;797;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8" name="Google Shape;798;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Ask and Answer Questions</a:t>
            </a:r>
            <a:endParaRPr b="0" i="0" sz="1400" u="none" cap="none" strike="noStrike">
              <a:solidFill>
                <a:srgbClr val="000000"/>
              </a:solidFill>
              <a:latin typeface="Century Gothic"/>
              <a:ea typeface="Century Gothic"/>
              <a:cs typeface="Century Gothic"/>
              <a:sym typeface="Century Gothic"/>
            </a:endParaRPr>
          </a:p>
        </p:txBody>
      </p:sp>
      <p:sp>
        <p:nvSpPr>
          <p:cNvPr id="799" name="Google Shape;799;p56"/>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137, 145</a:t>
            </a:r>
            <a:endParaRPr b="0" i="0" sz="1400" u="none" cap="none" strike="noStrike">
              <a:solidFill>
                <a:srgbClr val="000000"/>
              </a:solidFill>
              <a:latin typeface="Century Gothic"/>
              <a:ea typeface="Century Gothic"/>
              <a:cs typeface="Century Gothic"/>
              <a:sym typeface="Century Gothic"/>
            </a:endParaRPr>
          </a:p>
        </p:txBody>
      </p:sp>
      <p:pic>
        <p:nvPicPr>
          <p:cNvPr id="800" name="Google Shape;800;p56"/>
          <p:cNvPicPr preferRelativeResize="0"/>
          <p:nvPr/>
        </p:nvPicPr>
        <p:blipFill rotWithShape="1">
          <a:blip r:embed="rId6">
            <a:alphaModFix/>
          </a:blip>
          <a:srcRect b="0" l="0" r="0" t="0"/>
          <a:stretch/>
        </p:blipFill>
        <p:spPr>
          <a:xfrm>
            <a:off x="5956714" y="1700299"/>
            <a:ext cx="4429819" cy="36484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01" name="Google Shape;801;p56"/>
          <p:cNvPicPr preferRelativeResize="0"/>
          <p:nvPr/>
        </p:nvPicPr>
        <p:blipFill rotWithShape="1">
          <a:blip r:embed="rId7">
            <a:alphaModFix/>
          </a:blip>
          <a:srcRect b="0" l="0" r="0" t="0"/>
          <a:stretch/>
        </p:blipFill>
        <p:spPr>
          <a:xfrm>
            <a:off x="819040" y="1700299"/>
            <a:ext cx="4417391" cy="36484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pic>
        <p:nvPicPr>
          <p:cNvPr descr="A picture containing clock&#10;&#10;Description automatically generated" id="807" name="Google Shape;807;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8" name="Google Shape;808;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9" name="Google Shape;809;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0" name="Google Shape;810;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1" name="Google Shape;811;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700" u="none" cap="none" strike="noStrike">
                <a:solidFill>
                  <a:schemeClr val="lt1"/>
                </a:solidFill>
                <a:latin typeface="Century Gothic"/>
                <a:ea typeface="Century Gothic"/>
                <a:cs typeface="Century Gothic"/>
                <a:sym typeface="Century Gothic"/>
              </a:rPr>
              <a:t>   Close Read – Ask and Answer Questions</a:t>
            </a:r>
            <a:endParaRPr b="0" i="0" sz="3700" u="none" cap="none" strike="noStrike">
              <a:solidFill>
                <a:srgbClr val="000000"/>
              </a:solidFill>
              <a:latin typeface="Century Gothic"/>
              <a:ea typeface="Century Gothic"/>
              <a:cs typeface="Century Gothic"/>
              <a:sym typeface="Century Gothic"/>
            </a:endParaRPr>
          </a:p>
        </p:txBody>
      </p:sp>
      <p:sp>
        <p:nvSpPr>
          <p:cNvPr id="812" name="Google Shape;812;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138, 139</a:t>
            </a:r>
            <a:endParaRPr b="0" i="0" sz="1400" u="none" cap="none" strike="noStrike">
              <a:solidFill>
                <a:srgbClr val="000000"/>
              </a:solidFill>
              <a:latin typeface="Century Gothic"/>
              <a:ea typeface="Century Gothic"/>
              <a:cs typeface="Century Gothic"/>
              <a:sym typeface="Century Gothic"/>
            </a:endParaRPr>
          </a:p>
        </p:txBody>
      </p:sp>
      <p:pic>
        <p:nvPicPr>
          <p:cNvPr id="813" name="Google Shape;813;p57"/>
          <p:cNvPicPr preferRelativeResize="0"/>
          <p:nvPr/>
        </p:nvPicPr>
        <p:blipFill rotWithShape="1">
          <a:blip r:embed="rId6">
            <a:alphaModFix/>
          </a:blip>
          <a:srcRect b="0" l="475" r="475" t="0"/>
          <a:stretch/>
        </p:blipFill>
        <p:spPr>
          <a:xfrm>
            <a:off x="500763" y="1598189"/>
            <a:ext cx="8908162" cy="371963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14" name="Google Shape;814;p57"/>
          <p:cNvSpPr txBox="1"/>
          <p:nvPr/>
        </p:nvSpPr>
        <p:spPr>
          <a:xfrm>
            <a:off x="9680701" y="2062500"/>
            <a:ext cx="2511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a:t>
            </a:r>
            <a:r>
              <a:rPr lang="en-US" sz="3200">
                <a:latin typeface="Century Gothic"/>
                <a:ea typeface="Century Gothic"/>
                <a:cs typeface="Century Gothic"/>
                <a:sym typeface="Century Gothic"/>
              </a:rPr>
              <a:t>38</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pic>
        <p:nvPicPr>
          <p:cNvPr descr="A picture containing clock&#10;&#10;Description automatically generated" id="820" name="Google Shape;820;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1" name="Google Shape;821;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2" name="Google Shape;822;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3" name="Google Shape;823;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4" name="Google Shape;824;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700" u="none" cap="none" strike="noStrike">
                <a:solidFill>
                  <a:schemeClr val="lt1"/>
                </a:solidFill>
                <a:latin typeface="Century Gothic"/>
                <a:ea typeface="Century Gothic"/>
                <a:cs typeface="Century Gothic"/>
                <a:sym typeface="Century Gothic"/>
              </a:rPr>
              <a:t>   Close Read – Ask and Answer Questions</a:t>
            </a:r>
            <a:endParaRPr b="0" i="0" sz="3700" u="none" cap="none" strike="noStrike">
              <a:solidFill>
                <a:srgbClr val="000000"/>
              </a:solidFill>
              <a:latin typeface="Century Gothic"/>
              <a:ea typeface="Century Gothic"/>
              <a:cs typeface="Century Gothic"/>
              <a:sym typeface="Century Gothic"/>
            </a:endParaRPr>
          </a:p>
        </p:txBody>
      </p:sp>
      <p:sp>
        <p:nvSpPr>
          <p:cNvPr id="825" name="Google Shape;825;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146, 147</a:t>
            </a:r>
            <a:endParaRPr b="0" i="0" sz="1400" u="none" cap="none" strike="noStrike">
              <a:solidFill>
                <a:srgbClr val="000000"/>
              </a:solidFill>
              <a:latin typeface="Century Gothic"/>
              <a:ea typeface="Century Gothic"/>
              <a:cs typeface="Century Gothic"/>
              <a:sym typeface="Century Gothic"/>
            </a:endParaRPr>
          </a:p>
        </p:txBody>
      </p:sp>
      <p:pic>
        <p:nvPicPr>
          <p:cNvPr id="826" name="Google Shape;826;p71"/>
          <p:cNvPicPr preferRelativeResize="0"/>
          <p:nvPr/>
        </p:nvPicPr>
        <p:blipFill rotWithShape="1">
          <a:blip r:embed="rId6">
            <a:alphaModFix/>
          </a:blip>
          <a:srcRect b="0" l="602" r="612" t="0"/>
          <a:stretch/>
        </p:blipFill>
        <p:spPr>
          <a:xfrm>
            <a:off x="500763" y="1598189"/>
            <a:ext cx="8908162" cy="371963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27" name="Google Shape;827;p71"/>
          <p:cNvSpPr txBox="1"/>
          <p:nvPr/>
        </p:nvSpPr>
        <p:spPr>
          <a:xfrm>
            <a:off x="9680701" y="2062500"/>
            <a:ext cx="2511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a:t>
            </a:r>
            <a:r>
              <a:rPr lang="en-US" sz="3200">
                <a:latin typeface="Century Gothic"/>
                <a:ea typeface="Century Gothic"/>
                <a:cs typeface="Century Gothic"/>
                <a:sym typeface="Century Gothic"/>
              </a:rPr>
              <a:t>46</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pic>
        <p:nvPicPr>
          <p:cNvPr descr="A picture containing clock&#10;&#10;Description automatically generated" id="833" name="Google Shape;833;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4" name="Google Shape;834;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5" name="Google Shape;835;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6" name="Google Shape;836;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7" name="Google Shape;837;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Ask and Answer Questions</a:t>
            </a:r>
            <a:endParaRPr b="0" i="0" sz="1400" u="none" cap="none" strike="noStrike">
              <a:solidFill>
                <a:srgbClr val="000000"/>
              </a:solidFill>
              <a:latin typeface="Century Gothic"/>
              <a:ea typeface="Century Gothic"/>
              <a:cs typeface="Century Gothic"/>
              <a:sym typeface="Century Gothic"/>
            </a:endParaRPr>
          </a:p>
        </p:txBody>
      </p:sp>
      <p:sp>
        <p:nvSpPr>
          <p:cNvPr id="838" name="Google Shape;838;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155</a:t>
            </a:r>
            <a:endParaRPr b="0" i="0" sz="1400" u="none" cap="none" strike="noStrike">
              <a:solidFill>
                <a:srgbClr val="000000"/>
              </a:solidFill>
              <a:latin typeface="Century Gothic"/>
              <a:ea typeface="Century Gothic"/>
              <a:cs typeface="Century Gothic"/>
              <a:sym typeface="Century Gothic"/>
            </a:endParaRPr>
          </a:p>
        </p:txBody>
      </p:sp>
      <p:sp>
        <p:nvSpPr>
          <p:cNvPr id="839" name="Google Shape;839;p61"/>
          <p:cNvSpPr txBox="1"/>
          <p:nvPr/>
        </p:nvSpPr>
        <p:spPr>
          <a:xfrm>
            <a:off x="7227636" y="2260572"/>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840" name="Google Shape;840;p61"/>
          <p:cNvPicPr preferRelativeResize="0"/>
          <p:nvPr/>
        </p:nvPicPr>
        <p:blipFill rotWithShape="1">
          <a:blip r:embed="rId6">
            <a:alphaModFix/>
          </a:blip>
          <a:srcRect b="0" l="0" r="0" t="0"/>
          <a:stretch/>
        </p:blipFill>
        <p:spPr>
          <a:xfrm>
            <a:off x="816974" y="1297873"/>
            <a:ext cx="5939229" cy="49063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descr="A picture containing clock&#10;&#10;Description automatically generated" id="141" name="Google Shape;141;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42" name="Google Shape;142;p7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43" name="Google Shape;143;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4" name="Google Shape;144;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45" name="Google Shape;145;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124</a:t>
            </a:r>
            <a:endParaRPr b="0" i="0" sz="1400" u="none" cap="none" strike="noStrike">
              <a:solidFill>
                <a:srgbClr val="000000"/>
              </a:solidFill>
              <a:latin typeface="Century Gothic"/>
              <a:ea typeface="Century Gothic"/>
              <a:cs typeface="Century Gothic"/>
              <a:sym typeface="Century Gothic"/>
            </a:endParaRPr>
          </a:p>
        </p:txBody>
      </p:sp>
      <p:sp>
        <p:nvSpPr>
          <p:cNvPr id="146" name="Google Shape;146;p75"/>
          <p:cNvSpPr txBox="1"/>
          <p:nvPr/>
        </p:nvSpPr>
        <p:spPr>
          <a:xfrm>
            <a:off x="7472630" y="2331760"/>
            <a:ext cx="4197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page 124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activity. </a:t>
            </a:r>
            <a:endParaRPr b="0" i="0" sz="1400" u="none" cap="none" strike="noStrike">
              <a:solidFill>
                <a:srgbClr val="000000"/>
              </a:solidFill>
              <a:latin typeface="Arial"/>
              <a:ea typeface="Arial"/>
              <a:cs typeface="Arial"/>
              <a:sym typeface="Arial"/>
            </a:endParaRPr>
          </a:p>
        </p:txBody>
      </p:sp>
      <p:pic>
        <p:nvPicPr>
          <p:cNvPr descr="A picture containing drawing, lamp&#10;&#10;Description automatically generated" id="147" name="Google Shape;147;p7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48" name="Google Shape;148;p75"/>
          <p:cNvPicPr preferRelativeResize="0"/>
          <p:nvPr/>
        </p:nvPicPr>
        <p:blipFill rotWithShape="1">
          <a:blip r:embed="rId6">
            <a:alphaModFix/>
          </a:blip>
          <a:srcRect b="0" l="0" r="0" t="0"/>
          <a:stretch/>
        </p:blipFill>
        <p:spPr>
          <a:xfrm>
            <a:off x="1274722" y="1370783"/>
            <a:ext cx="5720762" cy="473568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pic>
        <p:nvPicPr>
          <p:cNvPr descr="A picture containing clock&#10;&#10;Description automatically generated" id="846" name="Google Shape;846;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7" name="Google Shape;847;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8" name="Google Shape;848;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9" name="Google Shape;849;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0" name="Google Shape;850;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851" name="Google Shape;851;p62"/>
          <p:cNvSpPr txBox="1"/>
          <p:nvPr/>
        </p:nvSpPr>
        <p:spPr>
          <a:xfrm>
            <a:off x="1440653" y="1754813"/>
            <a:ext cx="8945880"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Look </a:t>
            </a:r>
            <a:r>
              <a:rPr b="0" i="0" lang="en-US" sz="3200" u="none" cap="none" strike="noStrike">
                <a:solidFill>
                  <a:schemeClr val="dk1"/>
                </a:solidFill>
                <a:latin typeface="Century Gothic"/>
                <a:ea typeface="Century Gothic"/>
                <a:cs typeface="Century Gothic"/>
                <a:sym typeface="Century Gothic"/>
              </a:rPr>
              <a:t>at the pictures in the text.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Think</a:t>
            </a:r>
            <a:r>
              <a:rPr b="0" i="0" lang="en-US" sz="3200" u="none" cap="none" strike="noStrike">
                <a:solidFill>
                  <a:schemeClr val="dk1"/>
                </a:solidFill>
                <a:latin typeface="Century Gothic"/>
                <a:ea typeface="Century Gothic"/>
                <a:cs typeface="Century Gothic"/>
                <a:sym typeface="Century Gothic"/>
              </a:rPr>
              <a:t> about ways to publish your writing using digital tools.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What</a:t>
            </a:r>
            <a:r>
              <a:rPr b="0" i="0" lang="en-US" sz="3200" u="none" cap="none" strike="noStrike">
                <a:solidFill>
                  <a:schemeClr val="dk1"/>
                </a:solidFill>
                <a:latin typeface="Century Gothic"/>
                <a:ea typeface="Century Gothic"/>
                <a:cs typeface="Century Gothic"/>
                <a:sym typeface="Century Gothic"/>
              </a:rPr>
              <a:t> are other ways we can share our writing using a digital tool</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pic>
        <p:nvPicPr>
          <p:cNvPr descr="A picture containing clock&#10;&#10;Description automatically generated" id="857" name="Google Shape;857;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8" name="Google Shape;858;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9" name="Google Shape;859;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0" name="Google Shape;860;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1" name="Google Shape;861;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62" name="Google Shape;862;p63"/>
          <p:cNvSpPr txBox="1"/>
          <p:nvPr/>
        </p:nvSpPr>
        <p:spPr>
          <a:xfrm>
            <a:off x="995900" y="1899975"/>
            <a:ext cx="98085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Continue </a:t>
            </a:r>
            <a:r>
              <a:rPr b="1" i="0" lang="en-US" sz="3200" u="none" cap="none" strike="noStrike">
                <a:solidFill>
                  <a:schemeClr val="dk1"/>
                </a:solidFill>
                <a:latin typeface="Century Gothic"/>
                <a:ea typeface="Century Gothic"/>
                <a:cs typeface="Century Gothic"/>
                <a:sym typeface="Century Gothic"/>
              </a:rPr>
              <a:t>writing/typing</a:t>
            </a:r>
            <a:r>
              <a:rPr b="0" i="0" lang="en-US" sz="3200" u="none" cap="none" strike="noStrike">
                <a:solidFill>
                  <a:schemeClr val="dk1"/>
                </a:solidFill>
                <a:latin typeface="Century Gothic"/>
                <a:ea typeface="Century Gothic"/>
                <a:cs typeface="Century Gothic"/>
                <a:sym typeface="Century Gothic"/>
              </a:rPr>
              <a:t> your book.</a:t>
            </a:r>
            <a:r>
              <a:rPr lang="en-US" sz="3200">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Try changing the font or the text color.</a:t>
            </a:r>
            <a:endParaRPr b="0" i="0" sz="1400" u="none" cap="none" strike="noStrike">
              <a:solidFill>
                <a:srgbClr val="000000"/>
              </a:solidFill>
              <a:latin typeface="Century Gothic"/>
              <a:ea typeface="Century Gothic"/>
              <a:cs typeface="Century Gothic"/>
              <a:sym typeface="Century Gothic"/>
            </a:endParaRPr>
          </a:p>
        </p:txBody>
      </p:sp>
      <p:sp>
        <p:nvSpPr>
          <p:cNvPr id="863" name="Google Shape;863;p63"/>
          <p:cNvSpPr txBox="1"/>
          <p:nvPr/>
        </p:nvSpPr>
        <p:spPr>
          <a:xfrm>
            <a:off x="992880" y="4004475"/>
            <a:ext cx="712720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published book with the class.</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864" name="Google Shape;864;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pic>
        <p:nvPicPr>
          <p:cNvPr descr="A picture containing clock&#10;&#10;Description automatically generated" id="870" name="Google Shape;870;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1" name="Google Shape;871;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2" name="Google Shape;872;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3" name="Google Shape;873;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4" name="Google Shape;874;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875" name="Google Shape;875;p65"/>
          <p:cNvSpPr txBox="1"/>
          <p:nvPr/>
        </p:nvSpPr>
        <p:spPr>
          <a:xfrm>
            <a:off x="4354655" y="2967355"/>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am</a:t>
            </a:r>
            <a:endParaRPr b="0" i="0" sz="1400" u="none" cap="none" strike="noStrike">
              <a:solidFill>
                <a:srgbClr val="000000"/>
              </a:solidFill>
              <a:latin typeface="Century Gothic"/>
              <a:ea typeface="Century Gothic"/>
              <a:cs typeface="Century Gothic"/>
              <a:sym typeface="Century Gothic"/>
            </a:endParaRPr>
          </a:p>
        </p:txBody>
      </p:sp>
      <p:sp>
        <p:nvSpPr>
          <p:cNvPr id="876" name="Google Shape;876;p65"/>
          <p:cNvSpPr txBox="1"/>
          <p:nvPr/>
        </p:nvSpPr>
        <p:spPr>
          <a:xfrm>
            <a:off x="7684985" y="2967354"/>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an</a:t>
            </a:r>
            <a:endParaRPr b="0" i="0" sz="1400" u="none" cap="none" strike="noStrike">
              <a:solidFill>
                <a:srgbClr val="000000"/>
              </a:solidFill>
              <a:latin typeface="Century Gothic"/>
              <a:ea typeface="Century Gothic"/>
              <a:cs typeface="Century Gothic"/>
              <a:sym typeface="Century Gothic"/>
            </a:endParaRPr>
          </a:p>
        </p:txBody>
      </p:sp>
      <p:sp>
        <p:nvSpPr>
          <p:cNvPr id="877" name="Google Shape;877;p65"/>
          <p:cNvSpPr txBox="1"/>
          <p:nvPr/>
        </p:nvSpPr>
        <p:spPr>
          <a:xfrm>
            <a:off x="1139670" y="2967355"/>
            <a:ext cx="23759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pic>
        <p:nvPicPr>
          <p:cNvPr descr="A picture containing clock&#10;&#10;Description automatically generated" id="883" name="Google Shape;883;p8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4" name="Google Shape;884;p8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5" name="Google Shape;885;p8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6" name="Google Shape;886;p8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7" name="Google Shape;887;p8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88" name="Google Shape;888;p88"/>
          <p:cNvSpPr txBox="1"/>
          <p:nvPr/>
        </p:nvSpPr>
        <p:spPr>
          <a:xfrm>
            <a:off x="7236477" y="2260572"/>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89" name="Google Shape;889;p8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160</a:t>
            </a:r>
            <a:endParaRPr b="0" i="0" sz="1400" u="none" cap="none" strike="noStrike">
              <a:solidFill>
                <a:srgbClr val="000000"/>
              </a:solidFill>
              <a:latin typeface="Century Gothic"/>
              <a:ea typeface="Century Gothic"/>
              <a:cs typeface="Century Gothic"/>
              <a:sym typeface="Century Gothic"/>
            </a:endParaRPr>
          </a:p>
        </p:txBody>
      </p:sp>
      <p:pic>
        <p:nvPicPr>
          <p:cNvPr id="890" name="Google Shape;890;p88"/>
          <p:cNvPicPr preferRelativeResize="0"/>
          <p:nvPr/>
        </p:nvPicPr>
        <p:blipFill rotWithShape="1">
          <a:blip r:embed="rId6">
            <a:alphaModFix/>
          </a:blip>
          <a:srcRect b="0" l="0" r="0" t="0"/>
          <a:stretch/>
        </p:blipFill>
        <p:spPr>
          <a:xfrm>
            <a:off x="1158243" y="1277040"/>
            <a:ext cx="5695626" cy="4697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pic>
        <p:nvPicPr>
          <p:cNvPr descr="A picture containing drawing, lamp&#10;&#10;Description automatically generated" id="895" name="Google Shape;895;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96" name="Google Shape;896;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97" name="Google Shape;897;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98" name="Google Shape;898;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99" name="Google Shape;899;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900" name="Google Shape;900;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pic>
        <p:nvPicPr>
          <p:cNvPr descr="A picture containing clock&#10;&#10;Description automatically generated" id="906" name="Google Shape;906;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07" name="Google Shape;907;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08" name="Google Shape;908;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9" name="Google Shape;909;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10" name="Google Shape;910;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911" name="Google Shape;911;p67"/>
          <p:cNvPicPr preferRelativeResize="0"/>
          <p:nvPr/>
        </p:nvPicPr>
        <p:blipFill rotWithShape="1">
          <a:blip r:embed="rId6">
            <a:alphaModFix/>
          </a:blip>
          <a:srcRect b="0" l="0" r="0" t="0"/>
          <a:stretch/>
        </p:blipFill>
        <p:spPr>
          <a:xfrm>
            <a:off x="925663" y="2095482"/>
            <a:ext cx="2267067" cy="323231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12" name="Google Shape;912;p67"/>
          <p:cNvPicPr preferRelativeResize="0"/>
          <p:nvPr/>
        </p:nvPicPr>
        <p:blipFill rotWithShape="1">
          <a:blip r:embed="rId7">
            <a:alphaModFix/>
          </a:blip>
          <a:srcRect b="0" l="0" r="0" t="0"/>
          <a:stretch/>
        </p:blipFill>
        <p:spPr>
          <a:xfrm>
            <a:off x="4409078" y="2095482"/>
            <a:ext cx="2267067" cy="32450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13" name="Google Shape;913;p67"/>
          <p:cNvPicPr preferRelativeResize="0"/>
          <p:nvPr/>
        </p:nvPicPr>
        <p:blipFill rotWithShape="1">
          <a:blip r:embed="rId8">
            <a:alphaModFix/>
          </a:blip>
          <a:srcRect b="0" l="0" r="0" t="0"/>
          <a:stretch/>
        </p:blipFill>
        <p:spPr>
          <a:xfrm>
            <a:off x="7892493" y="2079606"/>
            <a:ext cx="2267067" cy="32196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pic>
        <p:nvPicPr>
          <p:cNvPr descr="A picture containing clock&#10;&#10;Description automatically generated" id="919" name="Google Shape;919;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20" name="Google Shape;920;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21" name="Google Shape;921;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2" name="Google Shape;922;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23" name="Google Shape;923;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24" name="Google Shape;924;p6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132</a:t>
            </a:r>
            <a:endParaRPr b="0" i="0" sz="1400" u="none" cap="none" strike="noStrike">
              <a:solidFill>
                <a:srgbClr val="000000"/>
              </a:solidFill>
              <a:latin typeface="Century Gothic"/>
              <a:ea typeface="Century Gothic"/>
              <a:cs typeface="Century Gothic"/>
              <a:sym typeface="Century Gothic"/>
            </a:endParaRPr>
          </a:p>
        </p:txBody>
      </p:sp>
      <p:sp>
        <p:nvSpPr>
          <p:cNvPr id="925" name="Google Shape;925;p68"/>
          <p:cNvSpPr txBox="1"/>
          <p:nvPr/>
        </p:nvSpPr>
        <p:spPr>
          <a:xfrm>
            <a:off x="8275143" y="2403529"/>
            <a:ext cx="3366498"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132 in your Student Interactive and </a:t>
            </a: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the activity. </a:t>
            </a:r>
            <a:endParaRPr b="0" i="0" sz="3200" u="none" cap="none" strike="noStrike">
              <a:solidFill>
                <a:schemeClr val="dk1"/>
              </a:solidFill>
              <a:latin typeface="Century Gothic"/>
              <a:ea typeface="Century Gothic"/>
              <a:cs typeface="Century Gothic"/>
              <a:sym typeface="Century Gothic"/>
            </a:endParaRPr>
          </a:p>
        </p:txBody>
      </p:sp>
      <p:pic>
        <p:nvPicPr>
          <p:cNvPr id="926" name="Google Shape;926;p68"/>
          <p:cNvPicPr preferRelativeResize="0"/>
          <p:nvPr/>
        </p:nvPicPr>
        <p:blipFill rotWithShape="1">
          <a:blip r:embed="rId6">
            <a:alphaModFix/>
          </a:blip>
          <a:srcRect b="0" l="0" r="0" t="0"/>
          <a:stretch/>
        </p:blipFill>
        <p:spPr>
          <a:xfrm>
            <a:off x="1671692" y="1286459"/>
            <a:ext cx="6143701" cy="50779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pic>
        <p:nvPicPr>
          <p:cNvPr descr="A picture containing clock&#10;&#10;Description automatically generated" id="932" name="Google Shape;932;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33" name="Google Shape;933;p9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34" name="Google Shape;934;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5" name="Google Shape;935;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36" name="Google Shape;936;p9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37" name="Google Shape;937;p9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133</a:t>
            </a:r>
            <a:endParaRPr b="0" i="0" sz="1400" u="none" cap="none" strike="noStrike">
              <a:solidFill>
                <a:srgbClr val="000000"/>
              </a:solidFill>
              <a:latin typeface="Century Gothic"/>
              <a:ea typeface="Century Gothic"/>
              <a:cs typeface="Century Gothic"/>
              <a:sym typeface="Century Gothic"/>
            </a:endParaRPr>
          </a:p>
        </p:txBody>
      </p:sp>
      <p:sp>
        <p:nvSpPr>
          <p:cNvPr id="938" name="Google Shape;938;p90"/>
          <p:cNvSpPr txBox="1"/>
          <p:nvPr/>
        </p:nvSpPr>
        <p:spPr>
          <a:xfrm>
            <a:off x="7622326" y="2403529"/>
            <a:ext cx="3366498"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133 in your Student Interactive and </a:t>
            </a: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the activity. </a:t>
            </a:r>
            <a:endParaRPr b="0" i="0" sz="3200" u="none" cap="none" strike="noStrike">
              <a:solidFill>
                <a:schemeClr val="dk1"/>
              </a:solidFill>
              <a:latin typeface="Century Gothic"/>
              <a:ea typeface="Century Gothic"/>
              <a:cs typeface="Century Gothic"/>
              <a:sym typeface="Century Gothic"/>
            </a:endParaRPr>
          </a:p>
        </p:txBody>
      </p:sp>
      <p:pic>
        <p:nvPicPr>
          <p:cNvPr id="939" name="Google Shape;939;p90"/>
          <p:cNvPicPr preferRelativeResize="0"/>
          <p:nvPr/>
        </p:nvPicPr>
        <p:blipFill rotWithShape="1">
          <a:blip r:embed="rId6">
            <a:alphaModFix/>
          </a:blip>
          <a:srcRect b="0" l="0" r="0" t="0"/>
          <a:stretch/>
        </p:blipFill>
        <p:spPr>
          <a:xfrm>
            <a:off x="1190984" y="1335466"/>
            <a:ext cx="5898073" cy="48687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pic>
        <p:nvPicPr>
          <p:cNvPr descr="A picture containing clock&#10;&#10;Description automatically generated" id="945" name="Google Shape;945;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6" name="Google Shape;946;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7" name="Google Shape;947;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8" name="Google Shape;948;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9" name="Google Shape;949;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950" name="Google Shape;950;p92"/>
          <p:cNvSpPr txBox="1"/>
          <p:nvPr/>
        </p:nvSpPr>
        <p:spPr>
          <a:xfrm>
            <a:off x="819040"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out</a:t>
            </a:r>
            <a:endParaRPr b="0" i="0" sz="1400" u="none" cap="none" strike="noStrike">
              <a:solidFill>
                <a:srgbClr val="000000"/>
              </a:solidFill>
              <a:latin typeface="Century Gothic"/>
              <a:ea typeface="Century Gothic"/>
              <a:cs typeface="Century Gothic"/>
              <a:sym typeface="Century Gothic"/>
            </a:endParaRPr>
          </a:p>
        </p:txBody>
      </p:sp>
      <p:sp>
        <p:nvSpPr>
          <p:cNvPr id="951" name="Google Shape;951;p92"/>
          <p:cNvSpPr txBox="1"/>
          <p:nvPr/>
        </p:nvSpPr>
        <p:spPr>
          <a:xfrm>
            <a:off x="7855607"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then</a:t>
            </a:r>
            <a:endParaRPr b="0" i="0" sz="1400" u="none" cap="none" strike="noStrike">
              <a:solidFill>
                <a:srgbClr val="000000"/>
              </a:solidFill>
              <a:latin typeface="Century Gothic"/>
              <a:ea typeface="Century Gothic"/>
              <a:cs typeface="Century Gothic"/>
              <a:sym typeface="Century Gothic"/>
            </a:endParaRPr>
          </a:p>
        </p:txBody>
      </p:sp>
      <p:sp>
        <p:nvSpPr>
          <p:cNvPr id="952" name="Google Shape;952;p92"/>
          <p:cNvSpPr txBox="1"/>
          <p:nvPr/>
        </p:nvSpPr>
        <p:spPr>
          <a:xfrm>
            <a:off x="4336394"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so</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pic>
        <p:nvPicPr>
          <p:cNvPr descr="A picture containing clock&#10;&#10;Description automatically generated" id="958" name="Google Shape;958;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9" name="Google Shape;959;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0" name="Google Shape;960;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1" name="Google Shape;961;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2" name="Google Shape;962;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63" name="Google Shape;963;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156</a:t>
            </a:r>
            <a:endParaRPr b="0" i="0" sz="1400" u="none" cap="none" strike="noStrike">
              <a:solidFill>
                <a:srgbClr val="000000"/>
              </a:solidFill>
              <a:latin typeface="Century Gothic"/>
              <a:ea typeface="Century Gothic"/>
              <a:cs typeface="Century Gothic"/>
              <a:sym typeface="Century Gothic"/>
            </a:endParaRPr>
          </a:p>
        </p:txBody>
      </p:sp>
      <p:sp>
        <p:nvSpPr>
          <p:cNvPr id="964" name="Google Shape;964;p70"/>
          <p:cNvSpPr txBox="1"/>
          <p:nvPr/>
        </p:nvSpPr>
        <p:spPr>
          <a:xfrm>
            <a:off x="7846365" y="2412161"/>
            <a:ext cx="3567305"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156 in your Student Interactive and </a:t>
            </a: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the activity. </a:t>
            </a:r>
            <a:endParaRPr b="0" i="0" sz="3200" u="none" cap="none" strike="noStrike">
              <a:solidFill>
                <a:schemeClr val="dk1"/>
              </a:solidFill>
              <a:latin typeface="Century Gothic"/>
              <a:ea typeface="Century Gothic"/>
              <a:cs typeface="Century Gothic"/>
              <a:sym typeface="Century Gothic"/>
            </a:endParaRPr>
          </a:p>
        </p:txBody>
      </p:sp>
      <p:pic>
        <p:nvPicPr>
          <p:cNvPr id="965" name="Google Shape;965;p70"/>
          <p:cNvPicPr preferRelativeResize="0"/>
          <p:nvPr/>
        </p:nvPicPr>
        <p:blipFill rotWithShape="1">
          <a:blip r:embed="rId6">
            <a:alphaModFix/>
          </a:blip>
          <a:srcRect b="0" l="0" r="0" t="0"/>
          <a:stretch/>
        </p:blipFill>
        <p:spPr>
          <a:xfrm>
            <a:off x="1205207" y="1242128"/>
            <a:ext cx="6045213" cy="497704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descr="A picture containing clock&#10;&#10;Description automatically generated" id="154" name="Google Shape;154;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5" name="Google Shape;155;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6" name="Google Shape;156;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7" name="Google Shape;157;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8" name="Google Shape;158;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59" name="Google Shape;159;p9"/>
          <p:cNvSpPr txBox="1"/>
          <p:nvPr/>
        </p:nvSpPr>
        <p:spPr>
          <a:xfrm>
            <a:off x="819040"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out</a:t>
            </a:r>
            <a:endParaRPr b="0" i="0" sz="1400" u="none" cap="none" strike="noStrike">
              <a:solidFill>
                <a:srgbClr val="000000"/>
              </a:solidFill>
              <a:latin typeface="Century Gothic"/>
              <a:ea typeface="Century Gothic"/>
              <a:cs typeface="Century Gothic"/>
              <a:sym typeface="Century Gothic"/>
            </a:endParaRPr>
          </a:p>
        </p:txBody>
      </p:sp>
      <p:sp>
        <p:nvSpPr>
          <p:cNvPr id="160" name="Google Shape;160;p9"/>
          <p:cNvSpPr txBox="1"/>
          <p:nvPr/>
        </p:nvSpPr>
        <p:spPr>
          <a:xfrm>
            <a:off x="7855607"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then</a:t>
            </a:r>
            <a:endParaRPr b="0" i="0" sz="1400" u="none" cap="none" strike="noStrike">
              <a:solidFill>
                <a:srgbClr val="000000"/>
              </a:solidFill>
              <a:latin typeface="Century Gothic"/>
              <a:ea typeface="Century Gothic"/>
              <a:cs typeface="Century Gothic"/>
              <a:sym typeface="Century Gothic"/>
            </a:endParaRPr>
          </a:p>
        </p:txBody>
      </p:sp>
      <p:sp>
        <p:nvSpPr>
          <p:cNvPr id="161" name="Google Shape;161;p9"/>
          <p:cNvSpPr txBox="1"/>
          <p:nvPr/>
        </p:nvSpPr>
        <p:spPr>
          <a:xfrm>
            <a:off x="4336394" y="2766084"/>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so</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0" name="Shape 970"/>
        <p:cNvGrpSpPr/>
        <p:nvPr/>
      </p:nvGrpSpPr>
      <p:grpSpPr>
        <a:xfrm>
          <a:off x="0" y="0"/>
          <a:ext cx="0" cy="0"/>
          <a:chOff x="0" y="0"/>
          <a:chExt cx="0" cy="0"/>
        </a:xfrm>
      </p:grpSpPr>
      <p:pic>
        <p:nvPicPr>
          <p:cNvPr descr="A picture containing clock&#10;&#10;Description automatically generated" id="971" name="Google Shape;971;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2" name="Google Shape;972;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3" name="Google Shape;973;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4" name="Google Shape;974;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5" name="Google Shape;975;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76" name="Google Shape;976;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156</a:t>
            </a:r>
            <a:endParaRPr b="0" i="0" sz="1400" u="none" cap="none" strike="noStrike">
              <a:solidFill>
                <a:srgbClr val="000000"/>
              </a:solidFill>
              <a:latin typeface="Century Gothic"/>
              <a:ea typeface="Century Gothic"/>
              <a:cs typeface="Century Gothic"/>
              <a:sym typeface="Century Gothic"/>
            </a:endParaRPr>
          </a:p>
        </p:txBody>
      </p:sp>
      <p:sp>
        <p:nvSpPr>
          <p:cNvPr id="977" name="Google Shape;977;p91"/>
          <p:cNvSpPr txBox="1"/>
          <p:nvPr/>
        </p:nvSpPr>
        <p:spPr>
          <a:xfrm>
            <a:off x="6642760" y="2996279"/>
            <a:ext cx="5015840"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How </a:t>
            </a:r>
            <a:r>
              <a:rPr b="0" i="0" lang="en-US" sz="3200" u="none" cap="none" strike="noStrike">
                <a:solidFill>
                  <a:schemeClr val="dk1"/>
                </a:solidFill>
                <a:latin typeface="Century Gothic"/>
                <a:ea typeface="Century Gothic"/>
                <a:cs typeface="Century Gothic"/>
                <a:sym typeface="Century Gothic"/>
              </a:rPr>
              <a:t>can we protect ourselves in bad weather</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Discuss</a:t>
            </a:r>
            <a:r>
              <a:rPr b="0" i="0" lang="en-US" sz="3200" u="none" cap="none" strike="noStrike">
                <a:solidFill>
                  <a:schemeClr val="dk1"/>
                </a:solidFill>
                <a:latin typeface="Century Gothic"/>
                <a:ea typeface="Century Gothic"/>
                <a:cs typeface="Century Gothic"/>
                <a:sym typeface="Century Gothic"/>
              </a:rPr>
              <a:t> in your group.</a:t>
            </a:r>
            <a:endParaRPr b="0" i="0" sz="3200" u="none" cap="none" strike="noStrike">
              <a:solidFill>
                <a:schemeClr val="dk1"/>
              </a:solidFill>
              <a:latin typeface="Century Gothic"/>
              <a:ea typeface="Century Gothic"/>
              <a:cs typeface="Century Gothic"/>
              <a:sym typeface="Century Gothic"/>
            </a:endParaRPr>
          </a:p>
        </p:txBody>
      </p:sp>
      <p:pic>
        <p:nvPicPr>
          <p:cNvPr id="978" name="Google Shape;978;p91"/>
          <p:cNvPicPr preferRelativeResize="0"/>
          <p:nvPr/>
        </p:nvPicPr>
        <p:blipFill rotWithShape="1">
          <a:blip r:embed="rId6">
            <a:alphaModFix/>
          </a:blip>
          <a:srcRect b="0" l="0" r="0" t="0"/>
          <a:stretch/>
        </p:blipFill>
        <p:spPr>
          <a:xfrm>
            <a:off x="506381" y="1309617"/>
            <a:ext cx="3535268" cy="291985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79" name="Google Shape;979;p91"/>
          <p:cNvPicPr preferRelativeResize="0"/>
          <p:nvPr/>
        </p:nvPicPr>
        <p:blipFill rotWithShape="1">
          <a:blip r:embed="rId7">
            <a:alphaModFix/>
          </a:blip>
          <a:srcRect b="0" l="0" r="0" t="0"/>
          <a:stretch/>
        </p:blipFill>
        <p:spPr>
          <a:xfrm>
            <a:off x="2360387" y="3452754"/>
            <a:ext cx="3535268" cy="291166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text&#10;&#10;Description automatically generated" id="980" name="Google Shape;980;p91"/>
          <p:cNvPicPr preferRelativeResize="0"/>
          <p:nvPr/>
        </p:nvPicPr>
        <p:blipFill rotWithShape="1">
          <a:blip r:embed="rId8">
            <a:alphaModFix/>
          </a:blip>
          <a:srcRect b="35517" l="0" r="61884" t="19603"/>
          <a:stretch/>
        </p:blipFill>
        <p:spPr>
          <a:xfrm>
            <a:off x="6380199" y="1735851"/>
            <a:ext cx="4917204" cy="11569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pic>
        <p:nvPicPr>
          <p:cNvPr descr="A picture containing clock&#10;&#10;Description automatically generated" id="986" name="Google Shape;986;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7" name="Google Shape;987;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88" name="Google Shape;988;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89" name="Google Shape;989;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0" name="Google Shape;990;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Literary Nonfiction</a:t>
            </a:r>
            <a:endParaRPr b="0" i="0" sz="1400" u="none" cap="none" strike="noStrike">
              <a:solidFill>
                <a:srgbClr val="000000"/>
              </a:solidFill>
              <a:latin typeface="Century Gothic"/>
              <a:ea typeface="Century Gothic"/>
              <a:cs typeface="Century Gothic"/>
              <a:sym typeface="Century Gothic"/>
            </a:endParaRPr>
          </a:p>
        </p:txBody>
      </p:sp>
      <p:sp>
        <p:nvSpPr>
          <p:cNvPr id="991" name="Google Shape;991;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163</a:t>
            </a:r>
            <a:endParaRPr b="0" i="0" sz="1400" u="none" cap="none" strike="noStrike">
              <a:solidFill>
                <a:srgbClr val="000000"/>
              </a:solidFill>
              <a:latin typeface="Century Gothic"/>
              <a:ea typeface="Century Gothic"/>
              <a:cs typeface="Century Gothic"/>
              <a:sym typeface="Century Gothic"/>
            </a:endParaRPr>
          </a:p>
        </p:txBody>
      </p:sp>
      <p:sp>
        <p:nvSpPr>
          <p:cNvPr id="992" name="Google Shape;992;p72"/>
          <p:cNvSpPr txBox="1"/>
          <p:nvPr/>
        </p:nvSpPr>
        <p:spPr>
          <a:xfrm>
            <a:off x="7692906" y="2549084"/>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163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93" name="Google Shape;993;p72"/>
          <p:cNvPicPr preferRelativeResize="0"/>
          <p:nvPr/>
        </p:nvPicPr>
        <p:blipFill rotWithShape="1">
          <a:blip r:embed="rId6">
            <a:alphaModFix/>
          </a:blip>
          <a:srcRect b="0" l="0" r="0" t="0"/>
          <a:stretch/>
        </p:blipFill>
        <p:spPr>
          <a:xfrm>
            <a:off x="1217673" y="1297873"/>
            <a:ext cx="5990845" cy="49376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pic>
        <p:nvPicPr>
          <p:cNvPr descr="A picture containing clock&#10;&#10;Description automatically generated" id="999" name="Google Shape;999;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00" name="Google Shape;1000;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01" name="Google Shape;1001;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02" name="Google Shape;1002;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03" name="Google Shape;1003;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1004" name="Google Shape;1004;p93"/>
          <p:cNvSpPr txBox="1"/>
          <p:nvPr/>
        </p:nvSpPr>
        <p:spPr>
          <a:xfrm>
            <a:off x="819040" y="1794144"/>
            <a:ext cx="10151400" cy="3970277"/>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Molly likes to </a:t>
            </a:r>
            <a:r>
              <a:rPr b="1" i="0" lang="en-US" sz="3600" u="none" cap="none" strike="noStrike">
                <a:solidFill>
                  <a:srgbClr val="000000"/>
                </a:solidFill>
                <a:latin typeface="Century Gothic"/>
                <a:ea typeface="Century Gothic"/>
                <a:cs typeface="Century Gothic"/>
                <a:sym typeface="Century Gothic"/>
              </a:rPr>
              <a:t>skip</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Dad cleaned the dirty </a:t>
            </a:r>
            <a:r>
              <a:rPr b="1" i="0" lang="en-US" sz="3600" u="none" cap="none" strike="noStrike">
                <a:solidFill>
                  <a:srgbClr val="000000"/>
                </a:solidFill>
                <a:latin typeface="Century Gothic"/>
                <a:ea typeface="Century Gothic"/>
                <a:cs typeface="Century Gothic"/>
                <a:sym typeface="Century Gothic"/>
              </a:rPr>
              <a:t>spot</a:t>
            </a:r>
            <a:r>
              <a:rPr b="0" i="0" lang="en-US" sz="3600" u="none" cap="none" strike="noStrike">
                <a:solidFill>
                  <a:srgbClr val="000000"/>
                </a:solidFill>
                <a:latin typeface="Century Gothic"/>
                <a:ea typeface="Century Gothic"/>
                <a:cs typeface="Century Gothic"/>
                <a:sym typeface="Century Gothic"/>
              </a:rPr>
              <a:t> from my shirt.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We missed the first bus, </a:t>
            </a:r>
            <a:r>
              <a:rPr b="1" i="0" lang="en-US" sz="3600" u="none" cap="none" strike="noStrike">
                <a:solidFill>
                  <a:srgbClr val="000000"/>
                </a:solidFill>
                <a:latin typeface="Century Gothic"/>
                <a:ea typeface="Century Gothic"/>
                <a:cs typeface="Century Gothic"/>
                <a:sym typeface="Century Gothic"/>
              </a:rPr>
              <a:t>so</a:t>
            </a:r>
            <a:r>
              <a:rPr b="0" i="0" lang="en-US" sz="3600" u="none" cap="none" strike="noStrike">
                <a:solidFill>
                  <a:srgbClr val="000000"/>
                </a:solidFill>
                <a:latin typeface="Century Gothic"/>
                <a:ea typeface="Century Gothic"/>
                <a:cs typeface="Century Gothic"/>
                <a:sym typeface="Century Gothic"/>
              </a:rPr>
              <a:t> we got on the second bus.</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I want to learn to </a:t>
            </a:r>
            <a:r>
              <a:rPr b="1" i="0" lang="en-US" sz="3600" u="none" cap="none" strike="noStrike">
                <a:solidFill>
                  <a:srgbClr val="000000"/>
                </a:solidFill>
                <a:latin typeface="Century Gothic"/>
                <a:ea typeface="Century Gothic"/>
                <a:cs typeface="Century Gothic"/>
                <a:sym typeface="Century Gothic"/>
              </a:rPr>
              <a:t>swim</a:t>
            </a:r>
            <a:r>
              <a:rPr b="0" i="0" lang="en-US" sz="3600" u="none" cap="none" strike="noStrike">
                <a:solidFill>
                  <a:srgbClr val="000000"/>
                </a:solidFill>
                <a:latin typeface="Century Gothic"/>
                <a:ea typeface="Century Gothic"/>
                <a:cs typeface="Century Gothic"/>
                <a:sym typeface="Century Gothic"/>
              </a:rPr>
              <a:t>.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We will learn the first </a:t>
            </a:r>
            <a:r>
              <a:rPr b="1" i="0" lang="en-US" sz="3600" u="none" cap="none" strike="noStrike">
                <a:solidFill>
                  <a:srgbClr val="000000"/>
                </a:solidFill>
                <a:latin typeface="Century Gothic"/>
                <a:ea typeface="Century Gothic"/>
                <a:cs typeface="Century Gothic"/>
                <a:sym typeface="Century Gothic"/>
              </a:rPr>
              <a:t>step</a:t>
            </a:r>
            <a:r>
              <a:rPr b="0" i="0" lang="en-US" sz="3600" u="none" cap="none" strike="noStrike">
                <a:solidFill>
                  <a:srgbClr val="000000"/>
                </a:solidFill>
                <a:latin typeface="Century Gothic"/>
                <a:ea typeface="Century Gothic"/>
                <a:cs typeface="Century Gothic"/>
                <a:sym typeface="Century Gothic"/>
              </a:rPr>
              <a:t> of the dance.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600"/>
              <a:buFont typeface="Century Gothic"/>
              <a:buAutoNum type="arabicPeriod"/>
            </a:pPr>
            <a:r>
              <a:rPr b="0" i="0" lang="en-US" sz="3600" u="none" cap="none" strike="noStrike">
                <a:solidFill>
                  <a:srgbClr val="000000"/>
                </a:solidFill>
                <a:latin typeface="Century Gothic"/>
                <a:ea typeface="Century Gothic"/>
                <a:cs typeface="Century Gothic"/>
                <a:sym typeface="Century Gothic"/>
              </a:rPr>
              <a:t>We can take the dog </a:t>
            </a:r>
            <a:r>
              <a:rPr b="1" i="0" lang="en-US" sz="3600" u="none" cap="none" strike="noStrike">
                <a:solidFill>
                  <a:srgbClr val="000000"/>
                </a:solidFill>
                <a:latin typeface="Century Gothic"/>
                <a:ea typeface="Century Gothic"/>
                <a:cs typeface="Century Gothic"/>
                <a:sym typeface="Century Gothic"/>
              </a:rPr>
              <a:t>out</a:t>
            </a:r>
            <a:r>
              <a:rPr b="0" i="0" lang="en-US" sz="3600" u="none" cap="none" strike="noStrike">
                <a:solidFill>
                  <a:srgbClr val="000000"/>
                </a:solidFill>
                <a:latin typeface="Century Gothic"/>
                <a:ea typeface="Century Gothic"/>
                <a:cs typeface="Century Gothic"/>
                <a:sym typeface="Century Gothic"/>
              </a:rPr>
              <a:t>.</a:t>
            </a:r>
            <a:endParaRPr b="0" i="0" sz="3600" u="none" cap="none" strike="noStrike">
              <a:solidFill>
                <a:schemeClr val="dk1"/>
              </a:solidFill>
              <a:latin typeface="Century Gothic"/>
              <a:ea typeface="Century Gothic"/>
              <a:cs typeface="Century Gothic"/>
              <a:sym typeface="Century Gothic"/>
            </a:endParaRPr>
          </a:p>
        </p:txBody>
      </p:sp>
      <p:sp>
        <p:nvSpPr>
          <p:cNvPr id="1005" name="Google Shape;1005;p93"/>
          <p:cNvSpPr/>
          <p:nvPr/>
        </p:nvSpPr>
        <p:spPr>
          <a:xfrm>
            <a:off x="7250721" y="5274072"/>
            <a:ext cx="722361" cy="46249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6" name="Google Shape;1006;p93"/>
          <p:cNvSpPr/>
          <p:nvPr/>
        </p:nvSpPr>
        <p:spPr>
          <a:xfrm>
            <a:off x="10559311" y="2361835"/>
            <a:ext cx="1017718" cy="53209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7" name="Google Shape;1007;p93"/>
          <p:cNvSpPr/>
          <p:nvPr/>
        </p:nvSpPr>
        <p:spPr>
          <a:xfrm>
            <a:off x="10600804" y="2942765"/>
            <a:ext cx="653611" cy="43332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8" name="Google Shape;1008;p93"/>
          <p:cNvSpPr/>
          <p:nvPr/>
        </p:nvSpPr>
        <p:spPr>
          <a:xfrm>
            <a:off x="5406224" y="1774739"/>
            <a:ext cx="977031" cy="51088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9" name="Google Shape;1009;p93"/>
          <p:cNvSpPr/>
          <p:nvPr/>
        </p:nvSpPr>
        <p:spPr>
          <a:xfrm>
            <a:off x="6714375" y="4026892"/>
            <a:ext cx="1109444" cy="51088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10" name="Google Shape;1010;p93"/>
          <p:cNvSpPr/>
          <p:nvPr/>
        </p:nvSpPr>
        <p:spPr>
          <a:xfrm>
            <a:off x="10164291" y="4622248"/>
            <a:ext cx="1109444" cy="46249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pic>
        <p:nvPicPr>
          <p:cNvPr descr="A picture containing clock&#10;&#10;Description automatically generated" id="1016" name="Google Shape;1016;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17" name="Google Shape;1017;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18" name="Google Shape;1018;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19" name="Google Shape;1019;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20" name="Google Shape;1020;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21" name="Google Shape;1021;p74"/>
          <p:cNvSpPr txBox="1"/>
          <p:nvPr/>
        </p:nvSpPr>
        <p:spPr>
          <a:xfrm>
            <a:off x="1084030" y="3020414"/>
            <a:ext cx="10423665"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rgbClr val="000000"/>
                </a:solidFill>
                <a:latin typeface="Century Gothic"/>
                <a:ea typeface="Century Gothic"/>
                <a:cs typeface="Century Gothic"/>
                <a:sym typeface="Century Gothic"/>
              </a:rPr>
              <a:t>Which word expands the sentence by describing the market</a:t>
            </a:r>
            <a:r>
              <a:rPr b="0" i="0" lang="en-US" sz="32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717550" lvl="0" marL="793750" marR="0" rtl="0" algn="l">
              <a:lnSpc>
                <a:spcPct val="100000"/>
              </a:lnSpc>
              <a:spcBef>
                <a:spcPts val="0"/>
              </a:spcBef>
              <a:spcAft>
                <a:spcPts val="0"/>
              </a:spcAft>
              <a:buClr>
                <a:srgbClr val="000000"/>
              </a:buClr>
              <a:buSzPts val="3600"/>
              <a:buFont typeface="Century Gothic"/>
              <a:buAutoNum type="alphaUcPeriod"/>
            </a:pPr>
            <a:r>
              <a:rPr b="0" i="0" lang="en-US" sz="3200" u="none" cap="none" strike="noStrike">
                <a:solidFill>
                  <a:srgbClr val="000000"/>
                </a:solidFill>
                <a:latin typeface="Century Gothic"/>
                <a:ea typeface="Century Gothic"/>
                <a:cs typeface="Century Gothic"/>
                <a:sym typeface="Century Gothic"/>
              </a:rPr>
              <a:t>go</a:t>
            </a:r>
            <a:endParaRPr b="0" i="0" sz="1400" u="none" cap="none" strike="noStrike">
              <a:solidFill>
                <a:srgbClr val="000000"/>
              </a:solidFill>
              <a:latin typeface="Arial"/>
              <a:ea typeface="Arial"/>
              <a:cs typeface="Arial"/>
              <a:sym typeface="Arial"/>
            </a:endParaRPr>
          </a:p>
          <a:p>
            <a:pPr indent="-717550" lvl="0" marL="793750" marR="0" rtl="0" algn="l">
              <a:lnSpc>
                <a:spcPct val="100000"/>
              </a:lnSpc>
              <a:spcBef>
                <a:spcPts val="0"/>
              </a:spcBef>
              <a:spcAft>
                <a:spcPts val="0"/>
              </a:spcAft>
              <a:buClr>
                <a:srgbClr val="000000"/>
              </a:buClr>
              <a:buSzPts val="3600"/>
              <a:buFont typeface="Century Gothic"/>
              <a:buAutoNum type="alphaUcPeriod"/>
            </a:pPr>
            <a:r>
              <a:rPr b="0" i="0" lang="en-US" sz="3200" u="none" cap="none" strike="noStrike">
                <a:solidFill>
                  <a:srgbClr val="000000"/>
                </a:solidFill>
                <a:latin typeface="Century Gothic"/>
                <a:ea typeface="Century Gothic"/>
                <a:cs typeface="Century Gothic"/>
                <a:sym typeface="Century Gothic"/>
              </a:rPr>
              <a:t>busy</a:t>
            </a:r>
            <a:endParaRPr b="0" i="0" sz="1400" u="none" cap="none" strike="noStrike">
              <a:solidFill>
                <a:srgbClr val="000000"/>
              </a:solidFill>
              <a:latin typeface="Arial"/>
              <a:ea typeface="Arial"/>
              <a:cs typeface="Arial"/>
              <a:sym typeface="Arial"/>
            </a:endParaRPr>
          </a:p>
          <a:p>
            <a:pPr indent="-717550" lvl="0" marL="793750" marR="0" rtl="0" algn="l">
              <a:lnSpc>
                <a:spcPct val="100000"/>
              </a:lnSpc>
              <a:spcBef>
                <a:spcPts val="0"/>
              </a:spcBef>
              <a:spcAft>
                <a:spcPts val="0"/>
              </a:spcAft>
              <a:buClr>
                <a:srgbClr val="000000"/>
              </a:buClr>
              <a:buSzPts val="3600"/>
              <a:buFont typeface="Century Gothic"/>
              <a:buAutoNum type="alphaUcPeriod"/>
            </a:pPr>
            <a:r>
              <a:rPr b="0" i="0" lang="en-US" sz="3200" u="none" cap="none" strike="noStrike">
                <a:solidFill>
                  <a:srgbClr val="000000"/>
                </a:solidFill>
                <a:latin typeface="Century Gothic"/>
                <a:ea typeface="Century Gothic"/>
                <a:cs typeface="Century Gothic"/>
                <a:sym typeface="Century Gothic"/>
              </a:rPr>
              <a:t>buy</a:t>
            </a:r>
            <a:endParaRPr b="0" i="0" sz="1400" u="none" cap="none" strike="noStrike">
              <a:solidFill>
                <a:srgbClr val="000000"/>
              </a:solidFill>
              <a:latin typeface="Arial"/>
              <a:ea typeface="Arial"/>
              <a:cs typeface="Arial"/>
              <a:sym typeface="Arial"/>
            </a:endParaRPr>
          </a:p>
          <a:p>
            <a:pPr indent="-717550" lvl="0" marL="793750" marR="0" rtl="0" algn="l">
              <a:lnSpc>
                <a:spcPct val="100000"/>
              </a:lnSpc>
              <a:spcBef>
                <a:spcPts val="0"/>
              </a:spcBef>
              <a:spcAft>
                <a:spcPts val="0"/>
              </a:spcAft>
              <a:buClr>
                <a:srgbClr val="000000"/>
              </a:buClr>
              <a:buSzPts val="3600"/>
              <a:buFont typeface="Century Gothic"/>
              <a:buAutoNum type="alphaUcPeriod"/>
            </a:pPr>
            <a:r>
              <a:rPr b="0" i="0" lang="en-US" sz="3200" u="none" cap="none" strike="noStrike">
                <a:solidFill>
                  <a:srgbClr val="000000"/>
                </a:solidFill>
                <a:latin typeface="Century Gothic"/>
                <a:ea typeface="Century Gothic"/>
                <a:cs typeface="Century Gothic"/>
                <a:sym typeface="Century Gothic"/>
              </a:rPr>
              <a:t>apples</a:t>
            </a:r>
            <a:endParaRPr b="0" i="0" sz="3200" u="none" cap="none" strike="noStrike">
              <a:solidFill>
                <a:srgbClr val="000000"/>
              </a:solidFill>
              <a:latin typeface="Century Gothic"/>
              <a:ea typeface="Century Gothic"/>
              <a:cs typeface="Century Gothic"/>
              <a:sym typeface="Century Gothic"/>
            </a:endParaRPr>
          </a:p>
        </p:txBody>
      </p:sp>
      <p:sp>
        <p:nvSpPr>
          <p:cNvPr id="1022" name="Google Shape;1022;p74"/>
          <p:cNvSpPr txBox="1"/>
          <p:nvPr/>
        </p:nvSpPr>
        <p:spPr>
          <a:xfrm>
            <a:off x="1084030" y="1399923"/>
            <a:ext cx="9609292"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accent1"/>
                </a:solidFill>
                <a:latin typeface="Century Gothic"/>
                <a:ea typeface="Century Gothic"/>
                <a:cs typeface="Century Gothic"/>
                <a:sym typeface="Century Gothic"/>
              </a:rPr>
              <a:t>We will go to the busy market to buy apples.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29" name="Google Shape;1029;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30" name="Google Shape;1030;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5: </a:t>
            </a:r>
            <a:r>
              <a:rPr b="1" i="0" lang="en-US" sz="6600" u="none" cap="none" strike="noStrike">
                <a:solidFill>
                  <a:schemeClr val="lt1"/>
                </a:solidFill>
                <a:latin typeface="Century Gothic"/>
                <a:ea typeface="Century Gothic"/>
                <a:cs typeface="Century Gothic"/>
                <a:sym typeface="Century Gothic"/>
              </a:rPr>
              <a:t>Week 4</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31" name="Google Shape;1031;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32" name="Google Shape;1032;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33" name="Google Shape;1033;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34" name="Google Shape;1034;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descr="A picture containing clock&#10;&#10;Description automatically generated" id="167" name="Google Shape;167;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8" name="Google Shape;168;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9" name="Google Shape;169;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0" name="Google Shape;170;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1" name="Google Shape;171;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72" name="Google Shape;172;p10"/>
          <p:cNvSpPr txBox="1"/>
          <p:nvPr/>
        </p:nvSpPr>
        <p:spPr>
          <a:xfrm>
            <a:off x="9232380" y="1839160"/>
            <a:ext cx="28713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rgbClr val="000000"/>
                </a:solidFill>
                <a:latin typeface="Century Gothic"/>
                <a:ea typeface="Century Gothic"/>
                <a:cs typeface="Century Gothic"/>
                <a:sym typeface="Century Gothic"/>
              </a:rPr>
              <a:t>Talk </a:t>
            </a:r>
            <a:r>
              <a:rPr b="0" i="0" lang="en-US" sz="3200" u="none" cap="none" strike="noStrike">
                <a:solidFill>
                  <a:srgbClr val="000000"/>
                </a:solidFill>
                <a:latin typeface="Century Gothic"/>
                <a:ea typeface="Century Gothic"/>
                <a:cs typeface="Century Gothic"/>
                <a:sym typeface="Century Gothic"/>
              </a:rPr>
              <a:t>about the items in the supply kit.</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t/>
            </a:r>
            <a:endParaRPr sz="3200">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rgbClr val="000000"/>
                </a:solidFill>
                <a:latin typeface="Century Gothic"/>
                <a:ea typeface="Century Gothic"/>
                <a:cs typeface="Century Gothic"/>
                <a:sym typeface="Century Gothic"/>
              </a:rPr>
              <a:t>What</a:t>
            </a:r>
            <a:r>
              <a:rPr b="0" i="0" lang="en-US" sz="3200" u="none" cap="none" strike="noStrike">
                <a:solidFill>
                  <a:srgbClr val="000000"/>
                </a:solidFill>
                <a:latin typeface="Century Gothic"/>
                <a:ea typeface="Century Gothic"/>
                <a:cs typeface="Century Gothic"/>
                <a:sym typeface="Century Gothic"/>
              </a:rPr>
              <a:t> else might you pack</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sp>
        <p:nvSpPr>
          <p:cNvPr id="173" name="Google Shape;173;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122, 123</a:t>
            </a:r>
            <a:endParaRPr b="0" i="0" sz="1400" u="none" cap="none" strike="noStrike">
              <a:solidFill>
                <a:srgbClr val="000000"/>
              </a:solidFill>
              <a:latin typeface="Century Gothic"/>
              <a:ea typeface="Century Gothic"/>
              <a:cs typeface="Century Gothic"/>
              <a:sym typeface="Century Gothic"/>
            </a:endParaRPr>
          </a:p>
        </p:txBody>
      </p:sp>
      <p:pic>
        <p:nvPicPr>
          <p:cNvPr id="174" name="Google Shape;174;p10"/>
          <p:cNvPicPr preferRelativeResize="0"/>
          <p:nvPr/>
        </p:nvPicPr>
        <p:blipFill rotWithShape="1">
          <a:blip r:embed="rId6">
            <a:alphaModFix/>
          </a:blip>
          <a:srcRect b="0" l="514" r="514" t="0"/>
          <a:stretch/>
        </p:blipFill>
        <p:spPr>
          <a:xfrm>
            <a:off x="503000" y="1826525"/>
            <a:ext cx="8438822" cy="35236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descr="A picture containing clock&#10;&#10;Description automatically generated" id="180" name="Google Shape;180;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1" name="Google Shape;181;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2" name="Google Shape;182;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3" name="Google Shape;183;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4" name="Google Shape;184;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85" name="Google Shape;185;p11"/>
          <p:cNvGraphicFramePr/>
          <p:nvPr/>
        </p:nvGraphicFramePr>
        <p:xfrm>
          <a:off x="1849120" y="1835214"/>
          <a:ext cx="3000000" cy="3000000"/>
        </p:xfrm>
        <a:graphic>
          <a:graphicData uri="http://schemas.openxmlformats.org/drawingml/2006/table">
            <a:tbl>
              <a:tblPr bandRow="1" firstRow="1">
                <a:noFill/>
                <a:tableStyleId>{FECED3B5-4B1B-450A-8E87-CDF978078423}</a:tableStyleId>
              </a:tblPr>
              <a:tblGrid>
                <a:gridCol w="8128000"/>
              </a:tblGrid>
              <a:tr h="370850">
                <a:tc>
                  <a:txBody>
                    <a:bodyPr/>
                    <a:lstStyle/>
                    <a:p>
                      <a:pPr indent="0" lvl="0" marL="0" marR="0" rtl="0" algn="ctr">
                        <a:lnSpc>
                          <a:spcPct val="100000"/>
                        </a:lnSpc>
                        <a:spcBef>
                          <a:spcPts val="0"/>
                        </a:spcBef>
                        <a:spcAft>
                          <a:spcPts val="0"/>
                        </a:spcAft>
                        <a:buClr>
                          <a:srgbClr val="000000"/>
                        </a:buClr>
                        <a:buSzPts val="4000"/>
                        <a:buFont typeface="Arial"/>
                        <a:buNone/>
                      </a:pPr>
                      <a:r>
                        <a:rPr lang="en-US" sz="4000" u="none" cap="none" strike="noStrike">
                          <a:latin typeface="Century Gothic"/>
                          <a:ea typeface="Century Gothic"/>
                          <a:cs typeface="Century Gothic"/>
                          <a:sym typeface="Century Gothic"/>
                        </a:rPr>
                        <a:t>Saving Water</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1. Drought</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2.</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3.</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600"/>
                        <a:buFont typeface="Arial"/>
                        <a:buNone/>
                      </a:pPr>
                      <a:r>
                        <a:rPr lang="en-US" sz="3600" u="none" cap="none" strike="noStrike">
                          <a:latin typeface="Century Gothic"/>
                          <a:ea typeface="Century Gothic"/>
                          <a:cs typeface="Century Gothic"/>
                          <a:sym typeface="Century Gothic"/>
                        </a:rPr>
                        <a:t>4.</a:t>
                      </a:r>
                      <a:endParaRPr sz="1400" u="none" cap="none" strike="noStrike"/>
                    </a:p>
                  </a:txBody>
                  <a:tcPr marT="45725" marB="45725" marR="91450" marL="91450"/>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